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236" r:id="rId1"/>
  </p:sldMasterIdLst>
  <p:notesMasterIdLst>
    <p:notesMasterId r:id="rId34"/>
  </p:notesMasterIdLst>
  <p:handoutMasterIdLst>
    <p:handoutMasterId r:id="rId35"/>
  </p:handoutMasterIdLst>
  <p:sldIdLst>
    <p:sldId id="1561" r:id="rId2"/>
    <p:sldId id="1562" r:id="rId3"/>
    <p:sldId id="1563" r:id="rId4"/>
    <p:sldId id="1564" r:id="rId5"/>
    <p:sldId id="1588" r:id="rId6"/>
    <p:sldId id="1606" r:id="rId7"/>
    <p:sldId id="1612" r:id="rId8"/>
    <p:sldId id="1566" r:id="rId9"/>
    <p:sldId id="1567" r:id="rId10"/>
    <p:sldId id="1569" r:id="rId11"/>
    <p:sldId id="1570" r:id="rId12"/>
    <p:sldId id="1608" r:id="rId13"/>
    <p:sldId id="1609" r:id="rId14"/>
    <p:sldId id="1572" r:id="rId15"/>
    <p:sldId id="1573" r:id="rId16"/>
    <p:sldId id="1597" r:id="rId17"/>
    <p:sldId id="1607" r:id="rId18"/>
    <p:sldId id="1574" r:id="rId19"/>
    <p:sldId id="1575" r:id="rId20"/>
    <p:sldId id="1578" r:id="rId21"/>
    <p:sldId id="1579" r:id="rId22"/>
    <p:sldId id="1595" r:id="rId23"/>
    <p:sldId id="1599" r:id="rId24"/>
    <p:sldId id="1616" r:id="rId25"/>
    <p:sldId id="1601" r:id="rId26"/>
    <p:sldId id="1617" r:id="rId27"/>
    <p:sldId id="1603" r:id="rId28"/>
    <p:sldId id="1618" r:id="rId29"/>
    <p:sldId id="1613" r:id="rId30"/>
    <p:sldId id="1611" r:id="rId31"/>
    <p:sldId id="1614" r:id="rId32"/>
    <p:sldId id="1615"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28E06"/>
    <a:srgbClr val="5773BD"/>
    <a:srgbClr val="5A6FBD"/>
    <a:srgbClr val="351E5B"/>
    <a:srgbClr val="422763"/>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0" autoAdjust="0"/>
    <p:restoredTop sz="77506" autoAdjust="0"/>
  </p:normalViewPr>
  <p:slideViewPr>
    <p:cSldViewPr snapToGrid="0" snapToObjects="1">
      <p:cViewPr>
        <p:scale>
          <a:sx n="75" d="100"/>
          <a:sy n="75" d="100"/>
        </p:scale>
        <p:origin x="-568" y="-264"/>
      </p:cViewPr>
      <p:guideLst>
        <p:guide orient="horz" pos="16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p:scale>
          <a:sx n="100" d="100"/>
          <a:sy n="100" d="100"/>
        </p:scale>
        <p:origin x="-3408" y="-3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11F6C8F-3949-0E47-8A46-FA9C714CB774}" type="datetime1">
              <a:rPr lang="en-US"/>
              <a:pPr>
                <a:defRPr/>
              </a:pPr>
              <a:t>6/23/14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98D47D-6C1F-2445-BCB6-4D8CAF928C0B}" type="slidenum">
              <a:rPr lang="en-US"/>
              <a:pPr>
                <a:defRPr/>
              </a:pPr>
              <a:t>‹#›</a:t>
            </a:fld>
            <a:endParaRPr lang="en-US"/>
          </a:p>
        </p:txBody>
      </p:sp>
    </p:spTree>
    <p:extLst>
      <p:ext uri="{BB962C8B-B14F-4D97-AF65-F5344CB8AC3E}">
        <p14:creationId xmlns:p14="http://schemas.microsoft.com/office/powerpoint/2010/main" val="2909433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46C0A8C-BDD7-454B-8D4F-B1AB6B974C7D}" type="datetime1">
              <a:rPr lang="en-US"/>
              <a:pPr>
                <a:defRPr/>
              </a:pPr>
              <a:t>6/23/14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09F9AC36-B850-2440-9EA7-98D586BAF431}" type="slidenum">
              <a:rPr lang="en-US"/>
              <a:pPr>
                <a:defRPr/>
              </a:pPr>
              <a:t>‹#›</a:t>
            </a:fld>
            <a:endParaRPr lang="en-US"/>
          </a:p>
        </p:txBody>
      </p:sp>
    </p:spTree>
    <p:extLst>
      <p:ext uri="{BB962C8B-B14F-4D97-AF65-F5344CB8AC3E}">
        <p14:creationId xmlns:p14="http://schemas.microsoft.com/office/powerpoint/2010/main" val="27398324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Geneva" pitchFamily="80" charset="-128"/>
      </a:defRPr>
    </a:lvl3pPr>
    <a:lvl4pPr marL="1371600" algn="l" defTabSz="457200" rtl="0" eaLnBrk="0" fontAlgn="base" hangingPunct="0">
      <a:spcBef>
        <a:spcPct val="30000"/>
      </a:spcBef>
      <a:spcAft>
        <a:spcPct val="0"/>
      </a:spcAft>
      <a:defRPr sz="1200" kern="1200">
        <a:solidFill>
          <a:schemeClr val="tx1"/>
        </a:solidFill>
        <a:latin typeface="+mn-lt"/>
        <a:ea typeface="Geneva" pitchFamily="80" charset="-128"/>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ipfcc.org/bettertogether/"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ipfcc.org/bettertogethe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ipfcc.org/bettertogethe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ipfcc.org/bettertogether/"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ipfcc.org/bettertogether/"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ipfcc.org/bettertogethe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This PowerPoint has been developed to be used </a:t>
            </a:r>
            <a:r>
              <a:rPr lang="en-US" i="1" dirty="0" smtClean="0">
                <a:latin typeface="Arial"/>
                <a:cs typeface="Arial"/>
              </a:rPr>
              <a:t>by Chief </a:t>
            </a:r>
            <a:r>
              <a:rPr lang="en-US" i="1" dirty="0" smtClean="0">
                <a:latin typeface="Arial"/>
                <a:cs typeface="Arial"/>
              </a:rPr>
              <a:t>Nursing Officers or other seniors leaders to communicate the need to eliminate restrictive visiting policies to the Executive Team and/or the Board of Directors</a:t>
            </a:r>
            <a:r>
              <a:rPr lang="en-US" dirty="0" smtClean="0">
                <a:latin typeface="Arial"/>
                <a:cs typeface="Arial"/>
              </a:rPr>
              <a:t>.*</a:t>
            </a:r>
          </a:p>
          <a:p>
            <a:endParaRPr lang="en-US" dirty="0">
              <a:latin typeface="Arial"/>
              <a:cs typeface="Arial"/>
            </a:endParaRPr>
          </a:p>
          <a:p>
            <a:r>
              <a:rPr lang="en-US" dirty="0" smtClean="0">
                <a:latin typeface="Arial"/>
                <a:cs typeface="Arial"/>
              </a:rPr>
              <a:t>The </a:t>
            </a:r>
            <a:r>
              <a:rPr lang="en-US" dirty="0">
                <a:latin typeface="Arial"/>
                <a:cs typeface="Arial"/>
              </a:rPr>
              <a:t>Institute for Patient- and Family-Centered Care (IPFCC) </a:t>
            </a:r>
            <a:r>
              <a:rPr lang="en-US" dirty="0" smtClean="0">
                <a:latin typeface="Arial"/>
                <a:cs typeface="Arial"/>
              </a:rPr>
              <a:t>is launching </a:t>
            </a:r>
            <a:r>
              <a:rPr lang="en-US" dirty="0">
                <a:latin typeface="Arial"/>
                <a:cs typeface="Arial"/>
              </a:rPr>
              <a:t>the </a:t>
            </a:r>
            <a:r>
              <a:rPr lang="en-US" b="1" i="1" dirty="0">
                <a:latin typeface="Arial"/>
                <a:cs typeface="Arial"/>
              </a:rPr>
              <a:t>Better </a:t>
            </a:r>
            <a:r>
              <a:rPr lang="en-US" b="1" i="1" dirty="0" smtClean="0">
                <a:latin typeface="Arial"/>
                <a:cs typeface="Arial"/>
              </a:rPr>
              <a:t>Together: Partnering with Families</a:t>
            </a:r>
            <a:r>
              <a:rPr lang="en-US" dirty="0" smtClean="0">
                <a:latin typeface="Arial"/>
                <a:cs typeface="Arial"/>
              </a:rPr>
              <a:t> </a:t>
            </a:r>
            <a:r>
              <a:rPr lang="en-US" dirty="0" smtClean="0">
                <a:latin typeface="Arial"/>
                <a:cs typeface="Arial"/>
              </a:rPr>
              <a:t>campaign on June 24, 2014, </a:t>
            </a:r>
            <a:r>
              <a:rPr lang="en-US" dirty="0">
                <a:latin typeface="Arial"/>
                <a:cs typeface="Arial"/>
              </a:rPr>
              <a:t>calling on all hospitals to welcome families 24 hours a day and to transform their approach to care so that patients’ families and loved ones are included in care and decision-making, according to patient preferences. </a:t>
            </a:r>
            <a:endParaRPr lang="en-US" dirty="0" smtClean="0">
              <a:latin typeface="Arial"/>
              <a:cs typeface="Arial"/>
            </a:endParaRPr>
          </a:p>
          <a:p>
            <a:endParaRPr lang="en-US" dirty="0" smtClean="0">
              <a:latin typeface="Arial"/>
              <a:cs typeface="Arial"/>
            </a:endParaRPr>
          </a:p>
          <a:p>
            <a:r>
              <a:rPr lang="en-US" dirty="0" smtClean="0">
                <a:latin typeface="Arial"/>
                <a:cs typeface="Arial"/>
              </a:rPr>
              <a:t>Unfortunately </a:t>
            </a:r>
            <a:r>
              <a:rPr lang="en-US" dirty="0">
                <a:latin typeface="Arial"/>
                <a:cs typeface="Arial"/>
              </a:rPr>
              <a:t>in a 2014 survey, only 58% of US hospitals report that they have a policy or guidelines that permit families or other care partners unrestricted access to the patient, according to patient preference. </a:t>
            </a:r>
            <a:endParaRPr lang="en-US" dirty="0" smtClean="0">
              <a:latin typeface="Arial"/>
              <a:cs typeface="Arial"/>
            </a:endParaRPr>
          </a:p>
          <a:p>
            <a:endParaRPr lang="en-US" dirty="0" smtClean="0">
              <a:latin typeface="Arial"/>
              <a:cs typeface="Arial"/>
            </a:endParaRPr>
          </a:p>
          <a:p>
            <a:r>
              <a:rPr lang="en-US" dirty="0" smtClean="0">
                <a:latin typeface="Arial"/>
                <a:cs typeface="Arial"/>
              </a:rPr>
              <a:t>IPFCC has recognized </a:t>
            </a:r>
            <a:r>
              <a:rPr lang="en-US" dirty="0">
                <a:latin typeface="Arial"/>
                <a:cs typeface="Arial"/>
              </a:rPr>
              <a:t>12 </a:t>
            </a:r>
            <a:r>
              <a:rPr lang="en-US" dirty="0" smtClean="0">
                <a:latin typeface="Arial"/>
                <a:cs typeface="Arial"/>
              </a:rPr>
              <a:t>hospitals in North America </a:t>
            </a:r>
            <a:r>
              <a:rPr lang="en-US" dirty="0">
                <a:latin typeface="Arial"/>
                <a:cs typeface="Arial"/>
              </a:rPr>
              <a:t>that exemplify success in eliminating restrictive visiting policies and are changing the concept of families as “visitors.” Leaders at these hospitals can attest to the benefits of these changes through improved health outcomes as well as increased patient and staff satisfaction</a:t>
            </a:r>
            <a:r>
              <a:rPr lang="en-US" dirty="0" smtClean="0">
                <a:latin typeface="Arial"/>
                <a:cs typeface="Arial"/>
              </a:rPr>
              <a:t>.</a:t>
            </a:r>
          </a:p>
          <a:p>
            <a:endParaRPr lang="en-US" dirty="0">
              <a:latin typeface="Arial"/>
              <a:cs typeface="Arial"/>
            </a:endParaRPr>
          </a:p>
          <a:p>
            <a:r>
              <a:rPr lang="en-US" b="1" dirty="0" smtClean="0">
                <a:latin typeface="Arial"/>
                <a:cs typeface="Arial"/>
              </a:rPr>
              <a:t>. . . I want our hospital to be among the exemplar hospitals. </a:t>
            </a:r>
            <a:endParaRPr lang="en-US" b="1" dirty="0" smtClean="0">
              <a:latin typeface="Arial"/>
              <a:cs typeface="Arial"/>
            </a:endParaRPr>
          </a:p>
          <a:p>
            <a:endParaRPr lang="en-US" dirty="0" smtClean="0">
              <a:latin typeface="Arial"/>
              <a:cs typeface="Arial"/>
            </a:endParaRPr>
          </a:p>
          <a:p>
            <a:r>
              <a:rPr lang="en-US" dirty="0" smtClean="0">
                <a:latin typeface="Arial"/>
                <a:cs typeface="Arial"/>
              </a:rPr>
              <a:t>*NOTE:</a:t>
            </a:r>
            <a:r>
              <a:rPr lang="en-US" baseline="0" dirty="0" smtClean="0">
                <a:latin typeface="Arial"/>
                <a:cs typeface="Arial"/>
              </a:rPr>
              <a:t> Suggestions to the presenter are in italics… suggested language to use in speaking is NOT in italics.</a:t>
            </a:r>
            <a:endParaRPr lang="en-US" dirty="0" smtClean="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a:t>
            </a:fld>
            <a:endParaRPr lang="en-US"/>
          </a:p>
        </p:txBody>
      </p:sp>
    </p:spTree>
    <p:extLst>
      <p:ext uri="{BB962C8B-B14F-4D97-AF65-F5344CB8AC3E}">
        <p14:creationId xmlns:p14="http://schemas.microsoft.com/office/powerpoint/2010/main" val="3026306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American Association of Critical-Care Nurses (ACCN), the professional organization for critical care nurses, has long been an advocate for facilitating a hospitalized patient’s unrestrictive access to a chosen support person.</a:t>
            </a:r>
          </a:p>
          <a:p>
            <a:endParaRPr lang="en-US" dirty="0" smtClean="0">
              <a:latin typeface="Arial"/>
              <a:cs typeface="Arial"/>
            </a:endParaRPr>
          </a:p>
          <a:p>
            <a:r>
              <a:rPr lang="en-US" dirty="0" smtClean="0">
                <a:latin typeface="Arial"/>
                <a:cs typeface="Arial"/>
              </a:rPr>
              <a:t>It </a:t>
            </a:r>
            <a:r>
              <a:rPr lang="en-US" dirty="0" smtClean="0">
                <a:latin typeface="Arial"/>
                <a:cs typeface="Arial"/>
              </a:rPr>
              <a:t>is important to understand that having </a:t>
            </a:r>
            <a:r>
              <a:rPr lang="en-US" b="1" dirty="0" smtClean="0">
                <a:latin typeface="Arial"/>
                <a:cs typeface="Arial"/>
              </a:rPr>
              <a:t>a welcoming family presence  policy does not mean there are  no boundaries for families</a:t>
            </a:r>
            <a:r>
              <a:rPr lang="en-US" dirty="0" smtClean="0">
                <a:latin typeface="Arial"/>
                <a:cs typeface="Arial"/>
              </a:rPr>
              <a:t>. The difference is that staff can be welcoming, encouraging, and supportive for the majority of families and care partners, and </a:t>
            </a:r>
            <a:r>
              <a:rPr lang="en-US" b="1" dirty="0" smtClean="0">
                <a:latin typeface="Arial"/>
                <a:cs typeface="Arial"/>
              </a:rPr>
              <a:t>manage appropriately </a:t>
            </a:r>
            <a:r>
              <a:rPr lang="en-US" dirty="0" smtClean="0">
                <a:latin typeface="Arial"/>
                <a:cs typeface="Arial"/>
              </a:rPr>
              <a:t>the very small number of situations that may be disruptive or unsafe</a:t>
            </a:r>
            <a:r>
              <a:rPr lang="en-US" dirty="0" smtClean="0">
                <a:latin typeface="Arial"/>
                <a:cs typeface="Arial"/>
              </a:rPr>
              <a:t>.</a:t>
            </a:r>
          </a:p>
          <a:p>
            <a:endParaRPr lang="en-US" dirty="0" smtClean="0">
              <a:latin typeface="Arial"/>
              <a:cs typeface="Arial"/>
            </a:endParaRPr>
          </a:p>
          <a:p>
            <a:r>
              <a:rPr lang="en-US" dirty="0" smtClean="0">
                <a:latin typeface="Arial"/>
                <a:cs typeface="Arial"/>
              </a:rPr>
              <a:t>It </a:t>
            </a:r>
            <a:r>
              <a:rPr lang="en-US" dirty="0">
                <a:latin typeface="Arial"/>
                <a:cs typeface="Arial"/>
              </a:rPr>
              <a:t>should be noted that </a:t>
            </a:r>
            <a:r>
              <a:rPr lang="en-US" dirty="0" smtClean="0">
                <a:latin typeface="Arial"/>
                <a:cs typeface="Arial"/>
              </a:rPr>
              <a:t>patient </a:t>
            </a:r>
            <a:r>
              <a:rPr lang="en-US" dirty="0">
                <a:latin typeface="Arial"/>
                <a:cs typeface="Arial"/>
              </a:rPr>
              <a:t>preferences are respected if </a:t>
            </a:r>
            <a:r>
              <a:rPr lang="en-US" dirty="0" smtClean="0">
                <a:latin typeface="Arial"/>
                <a:cs typeface="Arial"/>
              </a:rPr>
              <a:t>the patient does </a:t>
            </a:r>
            <a:r>
              <a:rPr lang="en-US" dirty="0">
                <a:latin typeface="Arial"/>
                <a:cs typeface="Arial"/>
              </a:rPr>
              <a:t>NOT want someone with them. </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10</a:t>
            </a:fld>
            <a:endParaRPr lang="en-US"/>
          </a:p>
        </p:txBody>
      </p:sp>
    </p:spTree>
    <p:extLst>
      <p:ext uri="{BB962C8B-B14F-4D97-AF65-F5344CB8AC3E}">
        <p14:creationId xmlns:p14="http://schemas.microsoft.com/office/powerpoint/2010/main" val="364254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This statewide study in New York revealed appalling results about how restrictive hospital visiting policies are after more than 20 years of research findings suggesting change in policy and practice. Fortunately a 2013 follow-up study shows some improvement, but </a:t>
            </a:r>
            <a:r>
              <a:rPr lang="en-US" dirty="0" smtClean="0">
                <a:latin typeface="Arial"/>
                <a:cs typeface="Arial"/>
              </a:rPr>
              <a:t>much </a:t>
            </a:r>
            <a:r>
              <a:rPr lang="en-US" dirty="0" smtClean="0">
                <a:latin typeface="Arial"/>
                <a:cs typeface="Arial"/>
              </a:rPr>
              <a:t>change and improvement is </a:t>
            </a:r>
            <a:r>
              <a:rPr lang="en-US" dirty="0" smtClean="0">
                <a:latin typeface="Arial"/>
                <a:cs typeface="Arial"/>
              </a:rPr>
              <a:t>still needed.</a:t>
            </a:r>
          </a:p>
          <a:p>
            <a:endParaRPr lang="en-US" dirty="0" smtClean="0">
              <a:latin typeface="Arial"/>
              <a:cs typeface="Arial"/>
            </a:endParaRPr>
          </a:p>
          <a:p>
            <a:r>
              <a:rPr lang="en-US" dirty="0" smtClean="0">
                <a:latin typeface="Arial"/>
                <a:cs typeface="Arial"/>
              </a:rPr>
              <a:t>The 2013 report, SICK</a:t>
            </a:r>
            <a:r>
              <a:rPr lang="en-US" dirty="0">
                <a:latin typeface="Arial"/>
                <a:cs typeface="Arial"/>
              </a:rPr>
              <a:t>, SCARED </a:t>
            </a:r>
            <a:r>
              <a:rPr lang="en-US" i="1" dirty="0">
                <a:latin typeface="Arial"/>
                <a:cs typeface="Arial"/>
              </a:rPr>
              <a:t>and </a:t>
            </a:r>
            <a:r>
              <a:rPr lang="en-US" dirty="0">
                <a:latin typeface="Arial"/>
                <a:cs typeface="Arial"/>
              </a:rPr>
              <a:t>SEPARATED </a:t>
            </a:r>
            <a:r>
              <a:rPr lang="en-US" i="1" dirty="0">
                <a:latin typeface="Arial"/>
                <a:cs typeface="Arial"/>
              </a:rPr>
              <a:t>from </a:t>
            </a:r>
            <a:r>
              <a:rPr lang="en-US" dirty="0">
                <a:latin typeface="Arial"/>
                <a:cs typeface="Arial"/>
              </a:rPr>
              <a:t>LOVED </a:t>
            </a:r>
            <a:r>
              <a:rPr lang="en-US" dirty="0" smtClean="0">
                <a:latin typeface="Arial"/>
                <a:cs typeface="Arial"/>
              </a:rPr>
              <a:t>ONES II: PROGRESS </a:t>
            </a:r>
            <a:r>
              <a:rPr lang="en-US" dirty="0">
                <a:latin typeface="Arial"/>
                <a:cs typeface="Arial"/>
              </a:rPr>
              <a:t>AND PROBLEMS IN HOSPITALS DISCLOSING </a:t>
            </a:r>
            <a:r>
              <a:rPr lang="en-US" dirty="0" smtClean="0">
                <a:latin typeface="Arial"/>
                <a:cs typeface="Arial"/>
              </a:rPr>
              <a:t>  THE </a:t>
            </a:r>
            <a:r>
              <a:rPr lang="en-US" dirty="0">
                <a:latin typeface="Arial"/>
                <a:cs typeface="Arial"/>
              </a:rPr>
              <a:t>PATIENT'S RIGHT TO CHOOSE WHO CAN </a:t>
            </a:r>
            <a:r>
              <a:rPr lang="en-US" dirty="0" smtClean="0">
                <a:latin typeface="Arial"/>
                <a:cs typeface="Arial"/>
              </a:rPr>
              <a:t>VISIT, can </a:t>
            </a:r>
            <a:r>
              <a:rPr lang="en-US" dirty="0">
                <a:latin typeface="Arial"/>
                <a:cs typeface="Arial"/>
              </a:rPr>
              <a:t>be downloaded at http://</a:t>
            </a:r>
            <a:r>
              <a:rPr lang="en-US" dirty="0" err="1">
                <a:latin typeface="Arial"/>
                <a:cs typeface="Arial"/>
              </a:rPr>
              <a:t>www.nypirg.org</a:t>
            </a:r>
            <a:r>
              <a:rPr lang="en-US" dirty="0">
                <a:latin typeface="Arial"/>
                <a:cs typeface="Arial"/>
              </a:rPr>
              <a:t>/health/</a:t>
            </a:r>
            <a:r>
              <a:rPr lang="en-US" dirty="0" err="1">
                <a:latin typeface="Arial"/>
                <a:cs typeface="Arial"/>
              </a:rPr>
              <a:t>sick_scared_separated</a:t>
            </a:r>
            <a:r>
              <a:rPr lang="en-US" dirty="0">
                <a:latin typeface="Arial"/>
                <a:cs typeface="Arial"/>
              </a:rPr>
              <a:t>/Sick-Scared-Separated2FullRptRev08-02-</a:t>
            </a:r>
            <a:r>
              <a:rPr lang="en-US" dirty="0" smtClean="0">
                <a:latin typeface="Arial"/>
                <a:cs typeface="Arial"/>
              </a:rPr>
              <a:t>2013b.pdf.</a:t>
            </a:r>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11</a:t>
            </a:fld>
            <a:endParaRPr lang="en-US"/>
          </a:p>
        </p:txBody>
      </p:sp>
    </p:spTree>
    <p:extLst>
      <p:ext uri="{BB962C8B-B14F-4D97-AF65-F5344CB8AC3E}">
        <p14:creationId xmlns:p14="http://schemas.microsoft.com/office/powerpoint/2010/main" val="201050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American Society of Healthcare Risk Management (ASHRM) views welcoming families as partners, not as “visitors,” as a </a:t>
            </a:r>
            <a:r>
              <a:rPr lang="en-US" b="1" dirty="0" smtClean="0">
                <a:latin typeface="Arial"/>
                <a:cs typeface="Arial"/>
              </a:rPr>
              <a:t>proactive approach to risk management</a:t>
            </a:r>
            <a:r>
              <a:rPr lang="en-US" b="1" dirty="0" smtClean="0">
                <a:latin typeface="Arial"/>
                <a:cs typeface="Arial"/>
              </a:rPr>
              <a:t>.</a:t>
            </a:r>
          </a:p>
          <a:p>
            <a:endParaRPr lang="en-US" b="1" dirty="0" smtClean="0">
              <a:latin typeface="Arial"/>
              <a:cs typeface="Arial"/>
            </a:endParaRPr>
          </a:p>
          <a:p>
            <a:r>
              <a:rPr lang="en-US" dirty="0" smtClean="0">
                <a:latin typeface="Arial"/>
                <a:cs typeface="Arial"/>
              </a:rPr>
              <a:t>As leaders of quality and safety and as the stewards of our organization’s resources, we cannot ignore this issue.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12</a:t>
            </a:fld>
            <a:endParaRPr lang="en-US"/>
          </a:p>
        </p:txBody>
      </p:sp>
    </p:spTree>
    <p:extLst>
      <p:ext uri="{BB962C8B-B14F-4D97-AF65-F5344CB8AC3E}">
        <p14:creationId xmlns:p14="http://schemas.microsoft.com/office/powerpoint/2010/main" val="271418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With many of the efforts today to redesign health care, patient- and family-centered care and patient and family engagement </a:t>
            </a:r>
            <a:r>
              <a:rPr lang="en-US" dirty="0" smtClean="0">
                <a:latin typeface="Arial"/>
                <a:cs typeface="Arial"/>
              </a:rPr>
              <a:t>are </a:t>
            </a:r>
            <a:r>
              <a:rPr lang="en-US" dirty="0" smtClean="0">
                <a:latin typeface="Arial"/>
                <a:cs typeface="Arial"/>
              </a:rPr>
              <a:t>fundamental. They are linked with achieving the Triple Aim.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13</a:t>
            </a:fld>
            <a:endParaRPr lang="en-US"/>
          </a:p>
        </p:txBody>
      </p:sp>
    </p:spTree>
    <p:extLst>
      <p:ext uri="{BB962C8B-B14F-4D97-AF65-F5344CB8AC3E}">
        <p14:creationId xmlns:p14="http://schemas.microsoft.com/office/powerpoint/2010/main" val="153759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Hospitals across the United States and Canada are working towards the </a:t>
            </a:r>
            <a:r>
              <a:rPr lang="en-US" dirty="0" smtClean="0">
                <a:latin typeface="Arial"/>
                <a:cs typeface="Arial"/>
              </a:rPr>
              <a:t>Triple Aim</a:t>
            </a:r>
            <a:r>
              <a:rPr lang="en-US" dirty="0" smtClean="0">
                <a:latin typeface="Arial"/>
                <a:cs typeface="Arial"/>
              </a:rPr>
              <a:t>… Improving the patient experience, reducing costs, and improving the health of populations. Don Berwick has stated that “the most direct route to the Triple Aim is via patient- and family-centered care in its fullest form.</a:t>
            </a:r>
            <a:r>
              <a:rPr lang="en-US" dirty="0" smtClean="0">
                <a:latin typeface="Arial"/>
                <a:cs typeface="Arial"/>
              </a:rPr>
              <a:t>”</a:t>
            </a:r>
          </a:p>
          <a:p>
            <a:endParaRPr lang="en-US" dirty="0" smtClean="0">
              <a:latin typeface="Arial"/>
              <a:cs typeface="Arial"/>
            </a:endParaRPr>
          </a:p>
          <a:p>
            <a:r>
              <a:rPr lang="en-US" dirty="0" smtClean="0">
                <a:latin typeface="Arial"/>
                <a:cs typeface="Arial"/>
              </a:rPr>
              <a:t>Restrictive visiting policies impact negatively on patient experience. They set barriers with the communities we serve. And they can result in unnecessary costs</a:t>
            </a:r>
            <a:r>
              <a:rPr lang="en-US" dirty="0" smtClean="0">
                <a:latin typeface="Arial"/>
                <a:cs typeface="Arial"/>
              </a:rPr>
              <a:t>.</a:t>
            </a:r>
          </a:p>
          <a:p>
            <a:endParaRPr lang="en-US" dirty="0" smtClean="0">
              <a:latin typeface="Arial"/>
              <a:cs typeface="Arial"/>
            </a:endParaRPr>
          </a:p>
          <a:p>
            <a:r>
              <a:rPr lang="en-US" dirty="0" smtClean="0">
                <a:latin typeface="Arial"/>
                <a:cs typeface="Arial"/>
              </a:rPr>
              <a:t>Patient- and family-centered care and the related partnerships with patients and </a:t>
            </a:r>
            <a:r>
              <a:rPr lang="en-US" dirty="0" smtClean="0">
                <a:latin typeface="Arial"/>
                <a:cs typeface="Arial"/>
              </a:rPr>
              <a:t>families provide </a:t>
            </a:r>
            <a:r>
              <a:rPr lang="en-US" dirty="0" smtClean="0">
                <a:latin typeface="Arial"/>
                <a:cs typeface="Arial"/>
              </a:rPr>
              <a:t>a framework and strategies to enhance quality, safety, and the experience of care.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14</a:t>
            </a:fld>
            <a:endParaRPr lang="en-US"/>
          </a:p>
        </p:txBody>
      </p:sp>
    </p:spTree>
    <p:extLst>
      <p:ext uri="{BB962C8B-B14F-4D97-AF65-F5344CB8AC3E}">
        <p14:creationId xmlns:p14="http://schemas.microsoft.com/office/powerpoint/2010/main" val="13455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latin typeface="Arial"/>
                <a:cs typeface="Arial"/>
              </a:rPr>
              <a:t>Highlight the key points on the slide</a:t>
            </a:r>
            <a:r>
              <a:rPr lang="en-US" i="1" dirty="0" smtClean="0">
                <a:latin typeface="Arial"/>
                <a:cs typeface="Arial"/>
              </a:rPr>
              <a:t>…</a:t>
            </a:r>
          </a:p>
          <a:p>
            <a:endParaRPr lang="en-US" dirty="0" smtClean="0">
              <a:latin typeface="Arial"/>
              <a:cs typeface="Arial"/>
            </a:endParaRPr>
          </a:p>
          <a:p>
            <a:r>
              <a:rPr lang="en-US" dirty="0" smtClean="0">
                <a:latin typeface="Arial"/>
                <a:cs typeface="Arial"/>
              </a:rPr>
              <a:t>Patient- and family-centered care is working </a:t>
            </a:r>
            <a:r>
              <a:rPr lang="en-US" b="1" dirty="0" smtClean="0">
                <a:latin typeface="Arial"/>
                <a:cs typeface="Arial"/>
              </a:rPr>
              <a:t>with</a:t>
            </a:r>
            <a:r>
              <a:rPr lang="en-US" dirty="0" smtClean="0">
                <a:latin typeface="Arial"/>
                <a:cs typeface="Arial"/>
              </a:rPr>
              <a:t> patients and families rather than just doing </a:t>
            </a:r>
            <a:r>
              <a:rPr lang="en-US" b="1" dirty="0" smtClean="0">
                <a:latin typeface="Arial"/>
                <a:cs typeface="Arial"/>
              </a:rPr>
              <a:t>to</a:t>
            </a:r>
            <a:r>
              <a:rPr lang="en-US" dirty="0" smtClean="0">
                <a:latin typeface="Arial"/>
                <a:cs typeface="Arial"/>
              </a:rPr>
              <a:t> and </a:t>
            </a:r>
            <a:r>
              <a:rPr lang="en-US" b="1" dirty="0" smtClean="0">
                <a:latin typeface="Arial"/>
                <a:cs typeface="Arial"/>
              </a:rPr>
              <a:t>for</a:t>
            </a:r>
            <a:r>
              <a:rPr lang="en-US" dirty="0" smtClean="0">
                <a:latin typeface="Arial"/>
                <a:cs typeface="Arial"/>
              </a:rPr>
              <a:t> them. </a:t>
            </a:r>
          </a:p>
          <a:p>
            <a:r>
              <a:rPr lang="en-US" dirty="0" smtClean="0">
                <a:latin typeface="Arial"/>
                <a:cs typeface="Arial"/>
              </a:rPr>
              <a:t>The little word </a:t>
            </a:r>
            <a:r>
              <a:rPr lang="en-US" b="1" dirty="0" smtClean="0">
                <a:latin typeface="Arial"/>
                <a:cs typeface="Arial"/>
              </a:rPr>
              <a:t>“with” </a:t>
            </a:r>
            <a:r>
              <a:rPr lang="en-US" dirty="0" smtClean="0">
                <a:latin typeface="Arial"/>
                <a:cs typeface="Arial"/>
              </a:rPr>
              <a:t>is significant in describing the way we should work with patients and families. </a:t>
            </a:r>
            <a:endParaRPr lang="en-US" dirty="0" smtClean="0">
              <a:latin typeface="Arial"/>
              <a:cs typeface="Arial"/>
            </a:endParaRPr>
          </a:p>
          <a:p>
            <a:endParaRPr lang="en-US" dirty="0" smtClean="0">
              <a:latin typeface="Arial"/>
              <a:cs typeface="Arial"/>
            </a:endParaRPr>
          </a:p>
          <a:p>
            <a:r>
              <a:rPr lang="en-US" dirty="0">
                <a:latin typeface="Arial"/>
                <a:cs typeface="Arial"/>
              </a:rPr>
              <a:t>Another way to define </a:t>
            </a:r>
            <a:r>
              <a:rPr lang="en-US" dirty="0" smtClean="0">
                <a:latin typeface="Arial"/>
                <a:cs typeface="Arial"/>
              </a:rPr>
              <a:t>patient- and family-centered care </a:t>
            </a:r>
            <a:r>
              <a:rPr lang="en-US" dirty="0" smtClean="0">
                <a:latin typeface="Arial"/>
                <a:cs typeface="Arial"/>
              </a:rPr>
              <a:t>is as </a:t>
            </a:r>
            <a:r>
              <a:rPr lang="en-US" dirty="0">
                <a:latin typeface="Arial"/>
                <a:cs typeface="Arial"/>
              </a:rPr>
              <a:t>an approach to the planning, </a:t>
            </a:r>
            <a:r>
              <a:rPr lang="en-US" dirty="0" smtClean="0">
                <a:latin typeface="Arial"/>
                <a:cs typeface="Arial"/>
              </a:rPr>
              <a:t>implementation, </a:t>
            </a:r>
            <a:r>
              <a:rPr lang="en-US" dirty="0">
                <a:latin typeface="Arial"/>
                <a:cs typeface="Arial"/>
              </a:rPr>
              <a:t>and evaluation of health care grounded in </a:t>
            </a:r>
            <a:r>
              <a:rPr lang="en-US" b="1" dirty="0">
                <a:latin typeface="Arial"/>
                <a:cs typeface="Arial"/>
              </a:rPr>
              <a:t>mutually beneficial </a:t>
            </a:r>
            <a:r>
              <a:rPr lang="en-US" dirty="0">
                <a:latin typeface="Arial"/>
                <a:cs typeface="Arial"/>
              </a:rPr>
              <a:t>partnerships. The </a:t>
            </a:r>
            <a:r>
              <a:rPr lang="en-US" dirty="0" smtClean="0">
                <a:latin typeface="Arial"/>
                <a:cs typeface="Arial"/>
              </a:rPr>
              <a:t>core concepts are</a:t>
            </a:r>
            <a:r>
              <a:rPr lang="en-US" dirty="0" smtClean="0">
                <a:latin typeface="Arial"/>
                <a:cs typeface="Arial"/>
              </a:rPr>
              <a:t>:</a:t>
            </a:r>
          </a:p>
          <a:p>
            <a:endParaRPr lang="en-US" dirty="0" smtClean="0">
              <a:latin typeface="Arial"/>
              <a:cs typeface="Arial"/>
            </a:endParaRPr>
          </a:p>
          <a:p>
            <a:pPr marL="171450" lvl="0" indent="-171450">
              <a:buFont typeface="Arial"/>
              <a:buChar char="•"/>
            </a:pPr>
            <a:r>
              <a:rPr lang="en-US" dirty="0">
                <a:latin typeface="Arial"/>
                <a:cs typeface="Arial"/>
              </a:rPr>
              <a:t>People are treated with </a:t>
            </a:r>
            <a:r>
              <a:rPr lang="en-US" b="1" dirty="0">
                <a:latin typeface="Arial"/>
                <a:cs typeface="Arial"/>
              </a:rPr>
              <a:t>respect and dignity</a:t>
            </a:r>
            <a:r>
              <a:rPr lang="en-US" dirty="0">
                <a:latin typeface="Arial"/>
                <a:cs typeface="Arial"/>
              </a:rPr>
              <a:t>. </a:t>
            </a:r>
          </a:p>
          <a:p>
            <a:pPr marL="171450" lvl="0" indent="-171450">
              <a:buFont typeface="Arial"/>
              <a:buChar char="•"/>
            </a:pPr>
            <a:r>
              <a:rPr lang="en-US" dirty="0">
                <a:latin typeface="Arial"/>
                <a:cs typeface="Arial"/>
              </a:rPr>
              <a:t> Health care providers communicate and share complete and unbiased </a:t>
            </a:r>
            <a:r>
              <a:rPr lang="en-US" b="1" dirty="0">
                <a:latin typeface="Arial"/>
                <a:cs typeface="Arial"/>
              </a:rPr>
              <a:t>information</a:t>
            </a:r>
            <a:r>
              <a:rPr lang="en-US" dirty="0">
                <a:latin typeface="Arial"/>
                <a:cs typeface="Arial"/>
              </a:rPr>
              <a:t> with patients and families in ways that are affirming and useful.</a:t>
            </a:r>
          </a:p>
          <a:p>
            <a:pPr marL="171450" lvl="0" indent="-171450">
              <a:buFont typeface="Arial"/>
              <a:buChar char="•"/>
            </a:pPr>
            <a:r>
              <a:rPr lang="en-US" dirty="0">
                <a:latin typeface="Arial"/>
                <a:cs typeface="Arial"/>
              </a:rPr>
              <a:t>Patients and families are encouraged and supported in </a:t>
            </a:r>
            <a:r>
              <a:rPr lang="en-US" b="1" dirty="0">
                <a:latin typeface="Arial"/>
                <a:cs typeface="Arial"/>
              </a:rPr>
              <a:t>participating in care and decision-making </a:t>
            </a:r>
            <a:r>
              <a:rPr lang="en-US" dirty="0">
                <a:latin typeface="Arial"/>
                <a:cs typeface="Arial"/>
              </a:rPr>
              <a:t>at the level they choose.</a:t>
            </a:r>
          </a:p>
          <a:p>
            <a:pPr marL="171450" lvl="0" indent="-171450">
              <a:buFont typeface="Arial"/>
              <a:buChar char="•"/>
            </a:pPr>
            <a:r>
              <a:rPr lang="en-US" b="1" dirty="0">
                <a:latin typeface="Arial"/>
                <a:cs typeface="Arial"/>
              </a:rPr>
              <a:t>Collaboration </a:t>
            </a:r>
            <a:r>
              <a:rPr lang="en-US" dirty="0">
                <a:latin typeface="Arial"/>
                <a:cs typeface="Arial"/>
              </a:rPr>
              <a:t>among patients, families, and providers occurs in policy and program development and professional education, as well as in the delivery of care.</a:t>
            </a:r>
          </a:p>
          <a:p>
            <a:endParaRPr lang="en-US" dirty="0" smtClean="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15</a:t>
            </a:fld>
            <a:endParaRPr lang="en-US"/>
          </a:p>
        </p:txBody>
      </p:sp>
    </p:spTree>
    <p:extLst>
      <p:ext uri="{BB962C8B-B14F-4D97-AF65-F5344CB8AC3E}">
        <p14:creationId xmlns:p14="http://schemas.microsoft.com/office/powerpoint/2010/main" val="2448860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In 2014, the NPSF Lucian </a:t>
            </a:r>
            <a:r>
              <a:rPr lang="en-US" dirty="0" err="1" smtClean="0">
                <a:latin typeface="Arial"/>
                <a:cs typeface="Arial"/>
              </a:rPr>
              <a:t>Leape</a:t>
            </a:r>
            <a:r>
              <a:rPr lang="en-US" dirty="0" smtClean="0">
                <a:latin typeface="Arial"/>
                <a:cs typeface="Arial"/>
              </a:rPr>
              <a:t> Institute published a report focusing on partnering with patients and families as a critically important safety strategy. This report is consistent with changing the concept of families as “visitors” and implementing a welcoming family presence policy.</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16</a:t>
            </a:fld>
            <a:endParaRPr lang="en-US"/>
          </a:p>
        </p:txBody>
      </p:sp>
    </p:spTree>
    <p:extLst>
      <p:ext uri="{BB962C8B-B14F-4D97-AF65-F5344CB8AC3E}">
        <p14:creationId xmlns:p14="http://schemas.microsoft.com/office/powerpoint/2010/main" val="3036079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share a brief overview of the evidence that should guide our practice.</a:t>
            </a:r>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17</a:t>
            </a:fld>
            <a:endParaRPr lang="en-US"/>
          </a:p>
        </p:txBody>
      </p:sp>
    </p:spTree>
    <p:extLst>
      <p:ext uri="{BB962C8B-B14F-4D97-AF65-F5344CB8AC3E}">
        <p14:creationId xmlns:p14="http://schemas.microsoft.com/office/powerpoint/2010/main" val="1554562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Highlight </a:t>
            </a:r>
            <a:r>
              <a:rPr lang="en-US" i="1" dirty="0" smtClean="0">
                <a:latin typeface="Arial"/>
                <a:cs typeface="Arial"/>
              </a:rPr>
              <a:t>the information on the </a:t>
            </a:r>
            <a:r>
              <a:rPr lang="en-US" i="1" dirty="0" smtClean="0">
                <a:latin typeface="Arial"/>
                <a:cs typeface="Arial"/>
              </a:rPr>
              <a:t>slide. . . </a:t>
            </a:r>
            <a:endParaRPr lang="en-US" i="1" dirty="0" smtClean="0">
              <a:latin typeface="Arial"/>
              <a:cs typeface="Arial"/>
            </a:endParaRPr>
          </a:p>
          <a:p>
            <a:endParaRPr lang="en-US" dirty="0" smtClean="0">
              <a:latin typeface="Arial"/>
              <a:cs typeface="Arial"/>
            </a:endParaRPr>
          </a:p>
          <a:p>
            <a:r>
              <a:rPr lang="en-US" dirty="0" smtClean="0">
                <a:latin typeface="Arial"/>
                <a:cs typeface="Arial"/>
              </a:rPr>
              <a:t>Perhaps some of you have had an experience where you, a member of your family, or a good friend were isolated in the </a:t>
            </a:r>
            <a:r>
              <a:rPr lang="en-US" dirty="0" smtClean="0">
                <a:latin typeface="Arial"/>
                <a:cs typeface="Arial"/>
              </a:rPr>
              <a:t>hospital,</a:t>
            </a:r>
            <a:r>
              <a:rPr lang="en-US" baseline="0" dirty="0" smtClean="0">
                <a:latin typeface="Arial"/>
                <a:cs typeface="Arial"/>
              </a:rPr>
              <a:t> and h</a:t>
            </a:r>
            <a:r>
              <a:rPr lang="en-US" dirty="0" smtClean="0">
                <a:latin typeface="Arial"/>
                <a:cs typeface="Arial"/>
              </a:rPr>
              <a:t>ospital </a:t>
            </a:r>
            <a:r>
              <a:rPr lang="en-US" dirty="0" smtClean="0">
                <a:latin typeface="Arial"/>
                <a:cs typeface="Arial"/>
              </a:rPr>
              <a:t>policy prevented a family member or a loved </a:t>
            </a:r>
            <a:r>
              <a:rPr lang="en-US" dirty="0" smtClean="0">
                <a:latin typeface="Arial"/>
                <a:cs typeface="Arial"/>
              </a:rPr>
              <a:t>one </a:t>
            </a:r>
            <a:r>
              <a:rPr lang="en-US" dirty="0" smtClean="0">
                <a:latin typeface="Arial"/>
                <a:cs typeface="Arial"/>
              </a:rPr>
              <a:t>from being with you. Many people have these memories; the feelings of these vulnerabilities and related fear are long lasting. They often shape </a:t>
            </a:r>
            <a:r>
              <a:rPr lang="en-US" dirty="0" smtClean="0">
                <a:latin typeface="Arial"/>
                <a:cs typeface="Arial"/>
              </a:rPr>
              <a:t>people’s </a:t>
            </a:r>
            <a:r>
              <a:rPr lang="en-US" dirty="0" smtClean="0">
                <a:latin typeface="Arial"/>
                <a:cs typeface="Arial"/>
              </a:rPr>
              <a:t>impressions of the health </a:t>
            </a:r>
            <a:r>
              <a:rPr lang="en-US" dirty="0" smtClean="0">
                <a:latin typeface="Arial"/>
                <a:cs typeface="Arial"/>
              </a:rPr>
              <a:t>system</a:t>
            </a:r>
            <a:r>
              <a:rPr lang="en-US" baseline="0" dirty="0" smtClean="0">
                <a:latin typeface="Arial"/>
                <a:cs typeface="Arial"/>
              </a:rPr>
              <a:t> for a very long time.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18</a:t>
            </a:fld>
            <a:endParaRPr lang="en-US"/>
          </a:p>
        </p:txBody>
      </p:sp>
    </p:spTree>
    <p:extLst>
      <p:ext uri="{BB962C8B-B14F-4D97-AF65-F5344CB8AC3E}">
        <p14:creationId xmlns:p14="http://schemas.microsoft.com/office/powerpoint/2010/main" val="243678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latin typeface="Arial"/>
                <a:cs typeface="Arial"/>
              </a:rPr>
              <a:t>Increasingly older people represent a significant percentage of hospitalized patients. These patients are at risk for delirium. Families can play an important role in preventing delirium, helping the patient to stay oriented to time and place</a:t>
            </a:r>
            <a:r>
              <a:rPr lang="en-US" b="0" dirty="0" smtClean="0">
                <a:latin typeface="Arial"/>
                <a:cs typeface="Arial"/>
              </a:rPr>
              <a:t>.</a:t>
            </a:r>
          </a:p>
          <a:p>
            <a:endParaRPr lang="en-US" b="0" dirty="0" smtClean="0">
              <a:latin typeface="Arial"/>
              <a:cs typeface="Arial"/>
            </a:endParaRPr>
          </a:p>
          <a:p>
            <a:r>
              <a:rPr lang="en-US" b="0" dirty="0" smtClean="0">
                <a:latin typeface="Arial"/>
                <a:cs typeface="Arial"/>
              </a:rPr>
              <a:t> </a:t>
            </a:r>
            <a:r>
              <a:rPr lang="en-US" b="0" dirty="0" smtClean="0">
                <a:latin typeface="Arial"/>
                <a:cs typeface="Arial"/>
              </a:rPr>
              <a:t>In addition, families are often keenly aware </a:t>
            </a:r>
            <a:r>
              <a:rPr lang="en-US" b="0" dirty="0" smtClean="0">
                <a:latin typeface="Arial"/>
                <a:cs typeface="Arial"/>
              </a:rPr>
              <a:t>of </a:t>
            </a:r>
            <a:r>
              <a:rPr lang="en-US" b="0" dirty="0" smtClean="0">
                <a:latin typeface="Arial"/>
                <a:cs typeface="Arial"/>
              </a:rPr>
              <a:t>subtle changes in behavior, speech, and alertness. Supporting families </a:t>
            </a:r>
            <a:r>
              <a:rPr lang="en-US" b="0" dirty="0" smtClean="0">
                <a:latin typeface="Arial"/>
                <a:cs typeface="Arial"/>
              </a:rPr>
              <a:t>as care partners </a:t>
            </a:r>
            <a:r>
              <a:rPr lang="en-US" b="0" dirty="0" smtClean="0">
                <a:latin typeface="Arial"/>
                <a:cs typeface="Arial"/>
              </a:rPr>
              <a:t>for older people is in many ways, a safety strategy. They </a:t>
            </a:r>
            <a:r>
              <a:rPr lang="en-US" b="0" dirty="0" smtClean="0">
                <a:latin typeface="Arial"/>
                <a:cs typeface="Arial"/>
              </a:rPr>
              <a:t>can </a:t>
            </a:r>
            <a:r>
              <a:rPr lang="en-US" b="0" dirty="0" smtClean="0">
                <a:latin typeface="Arial"/>
                <a:cs typeface="Arial"/>
              </a:rPr>
              <a:t>help staff during hospital stays and in planning transitions to home and community care. </a:t>
            </a:r>
            <a:endParaRPr lang="en-US" b="0"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19</a:t>
            </a:fld>
            <a:endParaRPr lang="en-US"/>
          </a:p>
        </p:txBody>
      </p:sp>
    </p:spTree>
    <p:extLst>
      <p:ext uri="{BB962C8B-B14F-4D97-AF65-F5344CB8AC3E}">
        <p14:creationId xmlns:p14="http://schemas.microsoft.com/office/powerpoint/2010/main" val="277224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Today, I want to discuss a Call to Action to change the concept of families as “visitors” in our hospital. This is the right thing to do from a values perspective, but I think you will also see that it is a smart business decision as well.</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a:t>
            </a:fld>
            <a:endParaRPr lang="en-US"/>
          </a:p>
        </p:txBody>
      </p:sp>
    </p:spTree>
    <p:extLst>
      <p:ext uri="{BB962C8B-B14F-4D97-AF65-F5344CB8AC3E}">
        <p14:creationId xmlns:p14="http://schemas.microsoft.com/office/powerpoint/2010/main" val="99393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latin typeface="Arial"/>
                <a:cs typeface="Arial"/>
              </a:rPr>
              <a:t>Highlight some of these findings.</a:t>
            </a:r>
            <a:endParaRPr lang="en-US" dirty="0" smtClean="0">
              <a:latin typeface="Arial"/>
              <a:cs typeface="Arial"/>
            </a:endParaRPr>
          </a:p>
          <a:p>
            <a:endParaRPr lang="en-US" dirty="0" smtClean="0">
              <a:latin typeface="Arial"/>
              <a:cs typeface="Arial"/>
            </a:endParaRPr>
          </a:p>
          <a:p>
            <a:r>
              <a:rPr lang="en-US" dirty="0" smtClean="0">
                <a:latin typeface="Arial"/>
                <a:cs typeface="Arial"/>
              </a:rPr>
              <a:t>Evidence </a:t>
            </a:r>
            <a:r>
              <a:rPr lang="en-US" dirty="0">
                <a:latin typeface="Arial"/>
                <a:cs typeface="Arial"/>
              </a:rPr>
              <a:t>clearly </a:t>
            </a:r>
            <a:r>
              <a:rPr lang="en-US" dirty="0" smtClean="0">
                <a:latin typeface="Arial"/>
                <a:cs typeface="Arial"/>
              </a:rPr>
              <a:t>shows that patients benefit when they are supported in </a:t>
            </a:r>
            <a:r>
              <a:rPr lang="en-US" dirty="0" smtClean="0">
                <a:latin typeface="Arial"/>
                <a:cs typeface="Arial"/>
              </a:rPr>
              <a:t>having access </a:t>
            </a:r>
            <a:r>
              <a:rPr lang="en-US" dirty="0" smtClean="0">
                <a:latin typeface="Arial"/>
                <a:cs typeface="Arial"/>
              </a:rPr>
              <a:t>to their family or care </a:t>
            </a:r>
            <a:r>
              <a:rPr lang="en-US" dirty="0" smtClean="0">
                <a:latin typeface="Arial"/>
                <a:cs typeface="Arial"/>
              </a:rPr>
              <a:t>partner.</a:t>
            </a:r>
            <a:endParaRPr lang="en-US" i="1" dirty="0" smtClean="0">
              <a:latin typeface="Arial"/>
              <a:cs typeface="Arial"/>
            </a:endParaRPr>
          </a:p>
          <a:p>
            <a:endParaRPr lang="en-US" dirty="0">
              <a:latin typeface="Arial"/>
              <a:cs typeface="Arial"/>
            </a:endParaRPr>
          </a:p>
          <a:p>
            <a:r>
              <a:rPr lang="en-US" dirty="0">
                <a:latin typeface="Arial"/>
                <a:cs typeface="Arial"/>
              </a:rPr>
              <a:t>If you want further </a:t>
            </a:r>
            <a:r>
              <a:rPr lang="en-US" dirty="0" smtClean="0">
                <a:latin typeface="Arial"/>
                <a:cs typeface="Arial"/>
              </a:rPr>
              <a:t>information, </a:t>
            </a:r>
            <a:r>
              <a:rPr lang="en-US" dirty="0">
                <a:latin typeface="Arial"/>
                <a:cs typeface="Arial"/>
              </a:rPr>
              <a:t>the following references may be of interest. A comprehensive bibliography is posted on the </a:t>
            </a:r>
            <a:r>
              <a:rPr lang="en-US" b="1" i="1" dirty="0">
                <a:latin typeface="Arial"/>
                <a:cs typeface="Arial"/>
              </a:rPr>
              <a:t>Better </a:t>
            </a:r>
            <a:r>
              <a:rPr lang="en-US" b="1" i="1" dirty="0" smtClean="0">
                <a:latin typeface="Arial"/>
                <a:cs typeface="Arial"/>
              </a:rPr>
              <a:t>Together: </a:t>
            </a:r>
            <a:r>
              <a:rPr lang="en-US" b="1" i="1" baseline="0" dirty="0" smtClean="0">
                <a:latin typeface="Arial"/>
                <a:cs typeface="Arial"/>
              </a:rPr>
              <a:t>Partnering with Families </a:t>
            </a:r>
            <a:r>
              <a:rPr lang="en-US" dirty="0" smtClean="0">
                <a:latin typeface="Arial"/>
                <a:cs typeface="Arial"/>
              </a:rPr>
              <a:t>website </a:t>
            </a:r>
            <a:r>
              <a:rPr lang="en-US" sz="1200" kern="1200" dirty="0" smtClean="0">
                <a:solidFill>
                  <a:schemeClr val="tx1"/>
                </a:solidFill>
                <a:latin typeface="Arial"/>
                <a:ea typeface="ＭＳ Ｐゴシック" charset="-128"/>
                <a:cs typeface="Arial"/>
              </a:rPr>
              <a:t> </a:t>
            </a:r>
            <a:r>
              <a:rPr lang="en-US" sz="1200" u="sng" kern="1200" dirty="0" smtClean="0">
                <a:solidFill>
                  <a:schemeClr val="tx1"/>
                </a:solidFill>
                <a:latin typeface="Arial"/>
                <a:ea typeface="ＭＳ Ｐゴシック" charset="-128"/>
                <a:cs typeface="Arial"/>
                <a:hlinkClick r:id="rId3"/>
              </a:rPr>
              <a:t>www.ipfcc.org/bettertogether/ </a:t>
            </a:r>
            <a:endParaRPr lang="en-US" sz="1200" u="sng" kern="1200" dirty="0" smtClean="0">
              <a:solidFill>
                <a:schemeClr val="tx1"/>
              </a:solidFill>
              <a:latin typeface="Arial"/>
              <a:ea typeface="ＭＳ Ｐゴシック" charset="-128"/>
              <a:cs typeface="Arial"/>
            </a:endParaRPr>
          </a:p>
          <a:p>
            <a:endParaRPr lang="en-US" dirty="0" smtClean="0">
              <a:latin typeface="Arial"/>
              <a:cs typeface="Arial"/>
            </a:endParaRPr>
          </a:p>
          <a:p>
            <a:pPr marL="749300" lvl="1" indent="-342900" eaLnBrk="1" hangingPunct="1">
              <a:spcBef>
                <a:spcPts val="775"/>
              </a:spcBef>
              <a:buClr>
                <a:schemeClr val="tx1"/>
              </a:buClr>
              <a:buFont typeface="Wingdings" charset="2"/>
              <a:buChar char="u"/>
              <a:defRPr/>
            </a:pPr>
            <a:r>
              <a:rPr lang="en-US" b="1" dirty="0" smtClean="0">
                <a:latin typeface="Arial"/>
                <a:cs typeface="Arial"/>
              </a:rPr>
              <a:t>Decreases </a:t>
            </a:r>
            <a:r>
              <a:rPr lang="en-US" b="1" dirty="0">
                <a:latin typeface="Arial"/>
                <a:cs typeface="Arial"/>
              </a:rPr>
              <a:t>anxiety </a:t>
            </a:r>
            <a:r>
              <a:rPr lang="en-US" dirty="0">
                <a:latin typeface="Arial"/>
                <a:cs typeface="Arial"/>
              </a:rPr>
              <a:t>(Berwick &amp; </a:t>
            </a:r>
            <a:r>
              <a:rPr lang="en-US" dirty="0" err="1">
                <a:latin typeface="Arial"/>
                <a:cs typeface="Arial"/>
              </a:rPr>
              <a:t>Kotagal</a:t>
            </a:r>
            <a:r>
              <a:rPr lang="en-US" dirty="0">
                <a:latin typeface="Arial"/>
                <a:cs typeface="Arial"/>
              </a:rPr>
              <a:t>, </a:t>
            </a:r>
            <a:r>
              <a:rPr lang="en-US" dirty="0" err="1">
                <a:latin typeface="Arial"/>
                <a:cs typeface="Arial"/>
              </a:rPr>
              <a:t>Fumagalli</a:t>
            </a:r>
            <a:r>
              <a:rPr lang="en-US" dirty="0">
                <a:latin typeface="Arial"/>
                <a:cs typeface="Arial"/>
              </a:rPr>
              <a:t> et al., and Ramey) </a:t>
            </a:r>
            <a:r>
              <a:rPr lang="en-US" b="1" dirty="0">
                <a:latin typeface="Arial"/>
                <a:cs typeface="Arial"/>
              </a:rPr>
              <a:t>and confusion and agitation</a:t>
            </a:r>
            <a:r>
              <a:rPr lang="en-US" dirty="0">
                <a:latin typeface="Arial"/>
                <a:cs typeface="Arial"/>
              </a:rPr>
              <a:t> (</a:t>
            </a:r>
            <a:r>
              <a:rPr lang="en-US" dirty="0" err="1">
                <a:latin typeface="Arial"/>
                <a:cs typeface="Arial"/>
              </a:rPr>
              <a:t>Hupcey</a:t>
            </a:r>
            <a:r>
              <a:rPr lang="en-US" dirty="0">
                <a:latin typeface="Arial"/>
                <a:cs typeface="Arial"/>
              </a:rPr>
              <a:t>);</a:t>
            </a:r>
          </a:p>
          <a:p>
            <a:pPr marL="749300" lvl="1" indent="-342900" eaLnBrk="1" hangingPunct="1">
              <a:spcBef>
                <a:spcPts val="775"/>
              </a:spcBef>
              <a:buClr>
                <a:schemeClr val="tx1"/>
              </a:buClr>
              <a:buFont typeface="Wingdings" charset="2"/>
              <a:buChar char="u"/>
              <a:defRPr/>
            </a:pPr>
            <a:r>
              <a:rPr lang="en-US" b="1" dirty="0">
                <a:latin typeface="Arial"/>
                <a:cs typeface="Arial"/>
              </a:rPr>
              <a:t>Reduces cardiovascular complications </a:t>
            </a:r>
            <a:r>
              <a:rPr lang="en-US" dirty="0">
                <a:latin typeface="Arial"/>
                <a:cs typeface="Arial"/>
              </a:rPr>
              <a:t>(</a:t>
            </a:r>
            <a:r>
              <a:rPr lang="en-US" dirty="0" err="1">
                <a:latin typeface="Arial"/>
                <a:cs typeface="Arial"/>
              </a:rPr>
              <a:t>Fumagalli</a:t>
            </a:r>
            <a:r>
              <a:rPr lang="en-US" dirty="0">
                <a:latin typeface="Arial"/>
                <a:cs typeface="Arial"/>
              </a:rPr>
              <a:t> et al.); </a:t>
            </a:r>
          </a:p>
          <a:p>
            <a:pPr marL="749300" lvl="1" indent="-342900" eaLnBrk="1" hangingPunct="1">
              <a:spcBef>
                <a:spcPts val="775"/>
              </a:spcBef>
              <a:buClr>
                <a:schemeClr val="tx1"/>
              </a:buClr>
              <a:buFont typeface="Wingdings" charset="2"/>
              <a:buChar char="u"/>
              <a:defRPr/>
            </a:pPr>
            <a:r>
              <a:rPr lang="en-US" b="1" dirty="0">
                <a:latin typeface="Arial"/>
                <a:cs typeface="Arial"/>
              </a:rPr>
              <a:t>Makes the patient feel more secure </a:t>
            </a:r>
            <a:r>
              <a:rPr lang="en-US" dirty="0">
                <a:latin typeface="Arial"/>
                <a:cs typeface="Arial"/>
              </a:rPr>
              <a:t>(Gonzalez et al.); </a:t>
            </a:r>
          </a:p>
          <a:p>
            <a:pPr marL="749300" lvl="1" indent="-342900" eaLnBrk="1" hangingPunct="1">
              <a:spcBef>
                <a:spcPts val="775"/>
              </a:spcBef>
              <a:buClr>
                <a:schemeClr val="tx1"/>
              </a:buClr>
              <a:buFont typeface="Wingdings" charset="2"/>
              <a:buChar char="u"/>
              <a:defRPr/>
            </a:pPr>
            <a:r>
              <a:rPr lang="en-US" b="1" dirty="0">
                <a:latin typeface="Arial"/>
                <a:cs typeface="Arial"/>
              </a:rPr>
              <a:t>Increases patient satisfaction</a:t>
            </a:r>
            <a:r>
              <a:rPr lang="en-US" dirty="0">
                <a:latin typeface="Arial"/>
                <a:cs typeface="Arial"/>
              </a:rPr>
              <a:t> (Lee et al., </a:t>
            </a:r>
            <a:r>
              <a:rPr lang="en-US" dirty="0" err="1">
                <a:latin typeface="Arial"/>
                <a:cs typeface="Arial"/>
              </a:rPr>
              <a:t>Fumagalli</a:t>
            </a:r>
            <a:r>
              <a:rPr lang="en-US" dirty="0">
                <a:latin typeface="Arial"/>
                <a:cs typeface="Arial"/>
              </a:rPr>
              <a:t> et al., </a:t>
            </a:r>
            <a:r>
              <a:rPr lang="en-US" dirty="0" err="1">
                <a:latin typeface="Arial"/>
                <a:cs typeface="Arial"/>
              </a:rPr>
              <a:t>Prins</a:t>
            </a:r>
            <a:r>
              <a:rPr lang="en-US" dirty="0">
                <a:latin typeface="Arial"/>
                <a:cs typeface="Arial"/>
              </a:rPr>
              <a:t>, Gonzalez et al., Hardin et al., </a:t>
            </a:r>
            <a:r>
              <a:rPr lang="en-US" dirty="0" err="1">
                <a:latin typeface="Arial"/>
                <a:cs typeface="Arial"/>
              </a:rPr>
              <a:t>Kleinpell</a:t>
            </a:r>
            <a:r>
              <a:rPr lang="en-US" dirty="0">
                <a:latin typeface="Arial"/>
                <a:cs typeface="Arial"/>
              </a:rPr>
              <a:t>); and </a:t>
            </a:r>
          </a:p>
          <a:p>
            <a:pPr marL="749300" lvl="1" indent="-342900" eaLnBrk="1" hangingPunct="1">
              <a:spcBef>
                <a:spcPts val="775"/>
              </a:spcBef>
              <a:buClr>
                <a:schemeClr val="tx1"/>
              </a:buClr>
              <a:buFont typeface="Wingdings" charset="2"/>
              <a:buChar char="u"/>
              <a:defRPr/>
            </a:pPr>
            <a:r>
              <a:rPr lang="en-US" b="1" dirty="0">
                <a:latin typeface="Arial"/>
                <a:cs typeface="Arial"/>
              </a:rPr>
              <a:t>Increases quality and safety </a:t>
            </a:r>
            <a:r>
              <a:rPr lang="en-US" dirty="0">
                <a:latin typeface="Arial"/>
                <a:cs typeface="Arial"/>
              </a:rPr>
              <a:t>(</a:t>
            </a:r>
            <a:r>
              <a:rPr lang="en-US" dirty="0" err="1">
                <a:latin typeface="Arial"/>
                <a:cs typeface="Arial"/>
              </a:rPr>
              <a:t>Fumagalli</a:t>
            </a:r>
            <a:r>
              <a:rPr lang="en-US" dirty="0">
                <a:latin typeface="Arial"/>
                <a:cs typeface="Arial"/>
              </a:rPr>
              <a:t> et al., Adams et al., </a:t>
            </a:r>
            <a:r>
              <a:rPr lang="en-US" dirty="0" err="1">
                <a:latin typeface="Arial"/>
                <a:cs typeface="Arial"/>
              </a:rPr>
              <a:t>Klemen</a:t>
            </a:r>
            <a:r>
              <a:rPr lang="en-US" dirty="0">
                <a:latin typeface="Arial"/>
                <a:cs typeface="Arial"/>
              </a:rPr>
              <a:t> et al, Simpson and Shaver, </a:t>
            </a:r>
            <a:r>
              <a:rPr lang="en-US" dirty="0" err="1">
                <a:latin typeface="Arial"/>
                <a:cs typeface="Arial"/>
              </a:rPr>
              <a:t>Kraphol</a:t>
            </a:r>
            <a:r>
              <a:rPr lang="en-US" dirty="0">
                <a:latin typeface="Arial"/>
                <a:cs typeface="Arial"/>
              </a:rPr>
              <a:t>, </a:t>
            </a:r>
            <a:r>
              <a:rPr lang="en-US" dirty="0" err="1">
                <a:latin typeface="Arial"/>
                <a:cs typeface="Arial"/>
              </a:rPr>
              <a:t>Leape</a:t>
            </a:r>
            <a:r>
              <a:rPr lang="en-US" dirty="0">
                <a:latin typeface="Arial"/>
                <a:cs typeface="Arial"/>
              </a:rPr>
              <a:t> et al., and </a:t>
            </a:r>
            <a:r>
              <a:rPr lang="en-US" dirty="0" err="1">
                <a:latin typeface="Arial"/>
                <a:cs typeface="Arial"/>
              </a:rPr>
              <a:t>McAdam</a:t>
            </a:r>
            <a:r>
              <a:rPr lang="en-US" dirty="0">
                <a:latin typeface="Arial"/>
                <a:cs typeface="Arial"/>
              </a:rPr>
              <a:t>, Arai, and </a:t>
            </a:r>
            <a:r>
              <a:rPr lang="en-US" dirty="0" err="1">
                <a:latin typeface="Arial"/>
                <a:cs typeface="Arial"/>
              </a:rPr>
              <a:t>Puntillo</a:t>
            </a:r>
            <a:r>
              <a:rPr lang="en-US" dirty="0">
                <a:latin typeface="Arial"/>
                <a:cs typeface="Arial"/>
              </a:rPr>
              <a:t>). </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20</a:t>
            </a:fld>
            <a:endParaRPr lang="en-US"/>
          </a:p>
        </p:txBody>
      </p:sp>
    </p:spTree>
    <p:extLst>
      <p:ext uri="{BB962C8B-B14F-4D97-AF65-F5344CB8AC3E}">
        <p14:creationId xmlns:p14="http://schemas.microsoft.com/office/powerpoint/2010/main" val="26709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i="1" dirty="0" smtClean="0">
                <a:latin typeface="Arial"/>
                <a:cs typeface="Arial"/>
              </a:rPr>
              <a:t>Highlight some of these findings.</a:t>
            </a:r>
          </a:p>
          <a:p>
            <a:endParaRPr lang="en-US" dirty="0" smtClean="0">
              <a:latin typeface="Arial"/>
              <a:cs typeface="Arial"/>
            </a:endParaRPr>
          </a:p>
          <a:p>
            <a:r>
              <a:rPr lang="en-US" dirty="0" smtClean="0">
                <a:latin typeface="Arial"/>
                <a:cs typeface="Arial"/>
              </a:rPr>
              <a:t>Evidence </a:t>
            </a:r>
            <a:r>
              <a:rPr lang="en-US" dirty="0" smtClean="0">
                <a:latin typeface="Arial"/>
                <a:cs typeface="Arial"/>
              </a:rPr>
              <a:t>clearly show that supporting family presence and participation has positive benefits for family </a:t>
            </a:r>
            <a:r>
              <a:rPr lang="en-US" dirty="0" smtClean="0">
                <a:latin typeface="Arial"/>
                <a:cs typeface="Arial"/>
              </a:rPr>
              <a:t>members</a:t>
            </a:r>
            <a:endParaRPr lang="en-US" dirty="0">
              <a:latin typeface="Arial"/>
              <a:cs typeface="Arial"/>
            </a:endParaRPr>
          </a:p>
          <a:p>
            <a:r>
              <a:rPr lang="en-US" dirty="0" smtClean="0">
                <a:latin typeface="Arial"/>
                <a:cs typeface="Arial"/>
              </a:rPr>
              <a:t>If you want further information , the following references may be of interest. A comprehensive bibliography is posted on the</a:t>
            </a:r>
            <a:r>
              <a:rPr lang="en-US" b="1" i="1" dirty="0" smtClean="0">
                <a:latin typeface="Arial"/>
                <a:cs typeface="Arial"/>
              </a:rPr>
              <a:t> Better </a:t>
            </a:r>
            <a:r>
              <a:rPr lang="en-US" b="1" i="1" dirty="0" smtClean="0">
                <a:latin typeface="Arial"/>
                <a:cs typeface="Arial"/>
              </a:rPr>
              <a:t>Together:</a:t>
            </a:r>
            <a:r>
              <a:rPr lang="en-US" b="1" i="1" baseline="0" dirty="0" smtClean="0">
                <a:latin typeface="Arial"/>
                <a:cs typeface="Arial"/>
              </a:rPr>
              <a:t> Partnering with Families</a:t>
            </a:r>
            <a:r>
              <a:rPr lang="en-US" baseline="0" dirty="0" smtClean="0">
                <a:latin typeface="Arial"/>
                <a:cs typeface="Arial"/>
              </a:rPr>
              <a:t> </a:t>
            </a:r>
            <a:r>
              <a:rPr lang="en-US" dirty="0" smtClean="0">
                <a:latin typeface="Arial"/>
                <a:cs typeface="Arial"/>
              </a:rPr>
              <a:t>website </a:t>
            </a:r>
            <a:r>
              <a:rPr lang="en-US" sz="1200" kern="1200" dirty="0" smtClean="0">
                <a:solidFill>
                  <a:schemeClr val="tx1"/>
                </a:solidFill>
                <a:latin typeface="Arial"/>
                <a:ea typeface="ＭＳ Ｐゴシック" charset="-128"/>
                <a:cs typeface="Arial"/>
              </a:rPr>
              <a:t> </a:t>
            </a:r>
            <a:r>
              <a:rPr lang="en-US" sz="1200" u="sng" kern="1200" dirty="0" smtClean="0">
                <a:solidFill>
                  <a:schemeClr val="tx1"/>
                </a:solidFill>
                <a:latin typeface="Arial"/>
                <a:ea typeface="ＭＳ Ｐゴシック" charset="-128"/>
                <a:cs typeface="Arial"/>
                <a:hlinkClick r:id="rId3"/>
              </a:rPr>
              <a:t>www.ipfcc.org/bettertogether/ </a:t>
            </a:r>
            <a:endParaRPr lang="en-US" sz="1200" u="sng" kern="1200" dirty="0" smtClean="0">
              <a:solidFill>
                <a:schemeClr val="tx1"/>
              </a:solidFill>
              <a:latin typeface="Arial"/>
              <a:ea typeface="ＭＳ Ｐゴシック" charset="-128"/>
              <a:cs typeface="Arial"/>
            </a:endParaRPr>
          </a:p>
          <a:p>
            <a:endParaRPr lang="en-US" dirty="0">
              <a:solidFill>
                <a:srgbClr val="000000"/>
              </a:solidFill>
              <a:latin typeface="Arial"/>
              <a:cs typeface="Arial"/>
            </a:endParaRPr>
          </a:p>
          <a:p>
            <a:pPr marL="457200" indent="-228600">
              <a:buFont typeface="Wingdings" charset="2"/>
              <a:buChar char="u"/>
            </a:pPr>
            <a:r>
              <a:rPr lang="en-US" b="1" dirty="0" smtClean="0">
                <a:solidFill>
                  <a:srgbClr val="000000"/>
                </a:solidFill>
                <a:latin typeface="Arial"/>
                <a:cs typeface="Arial"/>
              </a:rPr>
              <a:t>Increases </a:t>
            </a:r>
            <a:r>
              <a:rPr lang="en-US" b="1" dirty="0">
                <a:solidFill>
                  <a:srgbClr val="000000"/>
                </a:solidFill>
                <a:latin typeface="Arial"/>
                <a:cs typeface="Arial"/>
              </a:rPr>
              <a:t>family satisfaction </a:t>
            </a:r>
            <a:r>
              <a:rPr lang="en-US" dirty="0">
                <a:solidFill>
                  <a:srgbClr val="000000"/>
                </a:solidFill>
                <a:latin typeface="Arial"/>
                <a:cs typeface="Arial"/>
              </a:rPr>
              <a:t>(Simon et al.; Berwick &amp; </a:t>
            </a:r>
            <a:r>
              <a:rPr lang="en-US" dirty="0" err="1">
                <a:solidFill>
                  <a:srgbClr val="000000"/>
                </a:solidFill>
                <a:latin typeface="Arial"/>
                <a:cs typeface="Arial"/>
              </a:rPr>
              <a:t>Kotagal</a:t>
            </a:r>
            <a:r>
              <a:rPr lang="en-US" dirty="0">
                <a:solidFill>
                  <a:srgbClr val="000000"/>
                </a:solidFill>
                <a:latin typeface="Arial"/>
                <a:cs typeface="Arial"/>
              </a:rPr>
              <a:t>; Roland, Russell, Richards, and Sullivan; </a:t>
            </a:r>
            <a:r>
              <a:rPr lang="en-US" dirty="0" err="1">
                <a:solidFill>
                  <a:srgbClr val="000000"/>
                </a:solidFill>
                <a:latin typeface="Arial"/>
                <a:cs typeface="Arial"/>
              </a:rPr>
              <a:t>Fumagalli</a:t>
            </a:r>
            <a:r>
              <a:rPr lang="en-US" dirty="0">
                <a:solidFill>
                  <a:srgbClr val="000000"/>
                </a:solidFill>
                <a:latin typeface="Arial"/>
                <a:cs typeface="Arial"/>
              </a:rPr>
              <a:t> et al.; </a:t>
            </a:r>
            <a:r>
              <a:rPr lang="en-US" dirty="0" err="1">
                <a:solidFill>
                  <a:srgbClr val="000000"/>
                </a:solidFill>
                <a:latin typeface="Arial"/>
                <a:cs typeface="Arial"/>
              </a:rPr>
              <a:t>Prins</a:t>
            </a:r>
            <a:r>
              <a:rPr lang="en-US" dirty="0">
                <a:solidFill>
                  <a:srgbClr val="000000"/>
                </a:solidFill>
                <a:latin typeface="Arial"/>
                <a:cs typeface="Arial"/>
              </a:rPr>
              <a:t>; </a:t>
            </a:r>
            <a:r>
              <a:rPr lang="en-US" dirty="0" err="1">
                <a:solidFill>
                  <a:srgbClr val="000000"/>
                </a:solidFill>
                <a:latin typeface="Arial"/>
                <a:cs typeface="Arial"/>
              </a:rPr>
              <a:t>McAdam</a:t>
            </a:r>
            <a:r>
              <a:rPr lang="en-US" dirty="0">
                <a:solidFill>
                  <a:srgbClr val="000000"/>
                </a:solidFill>
                <a:latin typeface="Arial"/>
                <a:cs typeface="Arial"/>
              </a:rPr>
              <a:t>, Arai, and </a:t>
            </a:r>
            <a:r>
              <a:rPr lang="en-US" dirty="0" err="1">
                <a:solidFill>
                  <a:srgbClr val="000000"/>
                </a:solidFill>
                <a:latin typeface="Arial"/>
                <a:cs typeface="Arial"/>
              </a:rPr>
              <a:t>Puntillo</a:t>
            </a:r>
            <a:r>
              <a:rPr lang="en-US" dirty="0">
                <a:solidFill>
                  <a:srgbClr val="000000"/>
                </a:solidFill>
                <a:latin typeface="Arial"/>
                <a:cs typeface="Arial"/>
              </a:rPr>
              <a:t>; Whitcomb, Roy, &amp; </a:t>
            </a:r>
            <a:r>
              <a:rPr lang="en-US" dirty="0" err="1">
                <a:solidFill>
                  <a:srgbClr val="000000"/>
                </a:solidFill>
                <a:latin typeface="Arial"/>
                <a:cs typeface="Arial"/>
              </a:rPr>
              <a:t>Schmied</a:t>
            </a:r>
            <a:r>
              <a:rPr lang="en-US" dirty="0">
                <a:solidFill>
                  <a:srgbClr val="000000"/>
                </a:solidFill>
                <a:latin typeface="Arial"/>
                <a:cs typeface="Arial"/>
              </a:rPr>
              <a:t> Blackman; </a:t>
            </a:r>
            <a:r>
              <a:rPr lang="en-US" dirty="0" err="1">
                <a:solidFill>
                  <a:srgbClr val="000000"/>
                </a:solidFill>
                <a:latin typeface="Arial"/>
                <a:cs typeface="Arial"/>
              </a:rPr>
              <a:t>Garrouste-Orgeas</a:t>
            </a:r>
            <a:r>
              <a:rPr lang="en-US" dirty="0">
                <a:solidFill>
                  <a:srgbClr val="000000"/>
                </a:solidFill>
                <a:latin typeface="Arial"/>
                <a:cs typeface="Arial"/>
              </a:rPr>
              <a:t>, </a:t>
            </a:r>
            <a:r>
              <a:rPr lang="en-US" dirty="0" err="1">
                <a:solidFill>
                  <a:srgbClr val="000000"/>
                </a:solidFill>
                <a:latin typeface="Arial"/>
                <a:cs typeface="Arial"/>
              </a:rPr>
              <a:t>Philippart</a:t>
            </a:r>
            <a:r>
              <a:rPr lang="en-US" dirty="0">
                <a:solidFill>
                  <a:srgbClr val="000000"/>
                </a:solidFill>
                <a:latin typeface="Arial"/>
                <a:cs typeface="Arial"/>
              </a:rPr>
              <a:t>, &amp; </a:t>
            </a:r>
            <a:r>
              <a:rPr lang="en-US" dirty="0" err="1">
                <a:solidFill>
                  <a:srgbClr val="000000"/>
                </a:solidFill>
                <a:latin typeface="Arial"/>
                <a:cs typeface="Arial"/>
              </a:rPr>
              <a:t>Timsit</a:t>
            </a:r>
            <a:r>
              <a:rPr lang="en-US" dirty="0" smtClean="0">
                <a:solidFill>
                  <a:srgbClr val="000000"/>
                </a:solidFill>
                <a:latin typeface="Arial"/>
                <a:cs typeface="Arial"/>
              </a:rPr>
              <a:t>)</a:t>
            </a:r>
          </a:p>
          <a:p>
            <a:pPr marL="457200" indent="-228600">
              <a:buFont typeface="Wingdings" charset="2"/>
              <a:buChar char="u"/>
            </a:pPr>
            <a:r>
              <a:rPr lang="en-US" b="1" dirty="0" smtClean="0">
                <a:solidFill>
                  <a:srgbClr val="000000"/>
                </a:solidFill>
                <a:latin typeface="Arial"/>
                <a:cs typeface="Arial"/>
              </a:rPr>
              <a:t>Decreases </a:t>
            </a:r>
            <a:r>
              <a:rPr lang="en-US" b="1" dirty="0">
                <a:solidFill>
                  <a:srgbClr val="000000"/>
                </a:solidFill>
                <a:latin typeface="Arial"/>
                <a:cs typeface="Arial"/>
              </a:rPr>
              <a:t>family member anxiety </a:t>
            </a:r>
            <a:r>
              <a:rPr lang="en-US" dirty="0">
                <a:solidFill>
                  <a:srgbClr val="000000"/>
                </a:solidFill>
                <a:latin typeface="Arial"/>
                <a:cs typeface="Arial"/>
              </a:rPr>
              <a:t>(Simon et al.; Berwick &amp; </a:t>
            </a:r>
            <a:r>
              <a:rPr lang="en-US" dirty="0" err="1">
                <a:solidFill>
                  <a:srgbClr val="000000"/>
                </a:solidFill>
                <a:latin typeface="Arial"/>
                <a:cs typeface="Arial"/>
              </a:rPr>
              <a:t>Kotagal</a:t>
            </a:r>
            <a:r>
              <a:rPr lang="en-US" dirty="0">
                <a:solidFill>
                  <a:srgbClr val="000000"/>
                </a:solidFill>
                <a:latin typeface="Arial"/>
                <a:cs typeface="Arial"/>
              </a:rPr>
              <a:t>; </a:t>
            </a:r>
            <a:r>
              <a:rPr lang="en-US" dirty="0" err="1">
                <a:solidFill>
                  <a:srgbClr val="000000"/>
                </a:solidFill>
                <a:latin typeface="Arial"/>
                <a:cs typeface="Arial"/>
              </a:rPr>
              <a:t>Prins</a:t>
            </a:r>
            <a:r>
              <a:rPr lang="en-US" dirty="0">
                <a:solidFill>
                  <a:srgbClr val="000000"/>
                </a:solidFill>
                <a:latin typeface="Arial"/>
                <a:cs typeface="Arial"/>
              </a:rPr>
              <a:t>; </a:t>
            </a:r>
            <a:r>
              <a:rPr lang="en-US" dirty="0" err="1">
                <a:solidFill>
                  <a:srgbClr val="000000"/>
                </a:solidFill>
                <a:latin typeface="Arial"/>
                <a:cs typeface="Arial"/>
              </a:rPr>
              <a:t>McAdam</a:t>
            </a:r>
            <a:r>
              <a:rPr lang="en-US" dirty="0">
                <a:solidFill>
                  <a:srgbClr val="000000"/>
                </a:solidFill>
                <a:latin typeface="Arial"/>
                <a:cs typeface="Arial"/>
              </a:rPr>
              <a:t>, Arai, &amp; </a:t>
            </a:r>
            <a:r>
              <a:rPr lang="en-US" dirty="0" err="1">
                <a:solidFill>
                  <a:srgbClr val="000000"/>
                </a:solidFill>
                <a:latin typeface="Arial"/>
                <a:cs typeface="Arial"/>
              </a:rPr>
              <a:t>Puntillo</a:t>
            </a:r>
            <a:r>
              <a:rPr lang="en-US" dirty="0">
                <a:solidFill>
                  <a:srgbClr val="000000"/>
                </a:solidFill>
                <a:latin typeface="Arial"/>
                <a:cs typeface="Arial"/>
              </a:rPr>
              <a:t>; Marco; Simpson) </a:t>
            </a:r>
          </a:p>
          <a:p>
            <a:pPr marL="457200" indent="-228600">
              <a:buFont typeface="Wingdings" charset="2"/>
              <a:buChar char="u"/>
            </a:pPr>
            <a:r>
              <a:rPr lang="en-US" b="1" dirty="0">
                <a:solidFill>
                  <a:srgbClr val="000000"/>
                </a:solidFill>
                <a:latin typeface="Arial"/>
                <a:cs typeface="Arial"/>
              </a:rPr>
              <a:t>Promotes better communication</a:t>
            </a:r>
            <a:r>
              <a:rPr lang="en-US" dirty="0">
                <a:solidFill>
                  <a:srgbClr val="000000"/>
                </a:solidFill>
                <a:latin typeface="Arial"/>
                <a:cs typeface="Arial"/>
              </a:rPr>
              <a:t> (Roland, Russell, Richards, and Sullivan; Lee et al.; Berwick &amp; </a:t>
            </a:r>
            <a:r>
              <a:rPr lang="en-US" dirty="0" err="1">
                <a:solidFill>
                  <a:srgbClr val="000000"/>
                </a:solidFill>
                <a:latin typeface="Arial"/>
                <a:cs typeface="Arial"/>
              </a:rPr>
              <a:t>Kotagal</a:t>
            </a:r>
            <a:r>
              <a:rPr lang="en-US" dirty="0">
                <a:solidFill>
                  <a:srgbClr val="000000"/>
                </a:solidFill>
                <a:latin typeface="Arial"/>
                <a:cs typeface="Arial"/>
              </a:rPr>
              <a:t>; Adams et al; </a:t>
            </a:r>
            <a:r>
              <a:rPr lang="en-US" dirty="0" err="1">
                <a:solidFill>
                  <a:srgbClr val="000000"/>
                </a:solidFill>
                <a:latin typeface="Arial"/>
                <a:cs typeface="Arial"/>
              </a:rPr>
              <a:t>Prins</a:t>
            </a:r>
            <a:r>
              <a:rPr lang="en-US" dirty="0">
                <a:solidFill>
                  <a:srgbClr val="000000"/>
                </a:solidFill>
                <a:latin typeface="Arial"/>
                <a:cs typeface="Arial"/>
              </a:rPr>
              <a:t>; 41);</a:t>
            </a:r>
          </a:p>
          <a:p>
            <a:pPr marL="457200" indent="-228600">
              <a:buFont typeface="Wingdings" charset="2"/>
              <a:buChar char="u"/>
            </a:pPr>
            <a:r>
              <a:rPr lang="en-US" b="1" dirty="0">
                <a:solidFill>
                  <a:srgbClr val="000000"/>
                </a:solidFill>
                <a:latin typeface="Arial"/>
                <a:cs typeface="Arial"/>
              </a:rPr>
              <a:t>Contributes to better understanding of the patient </a:t>
            </a:r>
            <a:r>
              <a:rPr lang="en-US" dirty="0">
                <a:solidFill>
                  <a:srgbClr val="000000"/>
                </a:solidFill>
                <a:latin typeface="Arial"/>
                <a:cs typeface="Arial"/>
              </a:rPr>
              <a:t>(Roland, Russell, Richards, and Sullivan; Gonzalez et al., </a:t>
            </a:r>
            <a:r>
              <a:rPr lang="en-US" dirty="0" err="1">
                <a:solidFill>
                  <a:srgbClr val="000000"/>
                </a:solidFill>
                <a:latin typeface="Arial"/>
                <a:cs typeface="Arial"/>
              </a:rPr>
              <a:t>McAdam</a:t>
            </a:r>
            <a:r>
              <a:rPr lang="en-US" dirty="0">
                <a:solidFill>
                  <a:srgbClr val="000000"/>
                </a:solidFill>
                <a:latin typeface="Arial"/>
                <a:cs typeface="Arial"/>
              </a:rPr>
              <a:t>, Arai, &amp; </a:t>
            </a:r>
            <a:r>
              <a:rPr lang="en-US" dirty="0" err="1">
                <a:solidFill>
                  <a:srgbClr val="000000"/>
                </a:solidFill>
                <a:latin typeface="Arial"/>
                <a:cs typeface="Arial"/>
              </a:rPr>
              <a:t>Puntillo</a:t>
            </a:r>
            <a:r>
              <a:rPr lang="en-US" dirty="0">
                <a:solidFill>
                  <a:srgbClr val="000000"/>
                </a:solidFill>
                <a:latin typeface="Arial"/>
                <a:cs typeface="Arial"/>
              </a:rPr>
              <a:t>);</a:t>
            </a:r>
          </a:p>
          <a:p>
            <a:pPr marL="457200" indent="-228600">
              <a:buFont typeface="Wingdings" charset="2"/>
              <a:buChar char="u"/>
            </a:pPr>
            <a:r>
              <a:rPr lang="en-US" b="1" dirty="0">
                <a:solidFill>
                  <a:srgbClr val="000000"/>
                </a:solidFill>
                <a:latin typeface="Arial"/>
                <a:cs typeface="Arial"/>
              </a:rPr>
              <a:t>Allows for more opportunities for patient/family teaching as the family becomes more involved in care </a:t>
            </a:r>
            <a:r>
              <a:rPr lang="en-US" dirty="0">
                <a:solidFill>
                  <a:srgbClr val="000000"/>
                </a:solidFill>
                <a:latin typeface="Arial"/>
                <a:cs typeface="Arial"/>
              </a:rPr>
              <a:t>(Roland, Russell, Richards, and Sullivan); and </a:t>
            </a:r>
          </a:p>
          <a:p>
            <a:pPr marL="457200" indent="-228600">
              <a:buFont typeface="Wingdings" charset="2"/>
              <a:buChar char="u"/>
            </a:pPr>
            <a:r>
              <a:rPr lang="en-US" b="1" dirty="0">
                <a:solidFill>
                  <a:srgbClr val="000000"/>
                </a:solidFill>
                <a:latin typeface="Arial"/>
                <a:cs typeface="Arial"/>
              </a:rPr>
              <a:t>Is not associated with longer family visits </a:t>
            </a:r>
            <a:r>
              <a:rPr lang="en-US" dirty="0">
                <a:solidFill>
                  <a:srgbClr val="000000"/>
                </a:solidFill>
                <a:latin typeface="Arial"/>
                <a:cs typeface="Arial"/>
              </a:rPr>
              <a:t>(</a:t>
            </a:r>
            <a:r>
              <a:rPr lang="en-US" dirty="0" err="1">
                <a:solidFill>
                  <a:srgbClr val="000000"/>
                </a:solidFill>
                <a:latin typeface="Arial"/>
                <a:cs typeface="Arial"/>
              </a:rPr>
              <a:t>McAdam</a:t>
            </a:r>
            <a:r>
              <a:rPr lang="en-US" dirty="0">
                <a:solidFill>
                  <a:srgbClr val="000000"/>
                </a:solidFill>
                <a:latin typeface="Arial"/>
                <a:cs typeface="Arial"/>
              </a:rPr>
              <a:t>, Arai, &amp; </a:t>
            </a:r>
            <a:r>
              <a:rPr lang="en-US" dirty="0" err="1">
                <a:solidFill>
                  <a:srgbClr val="000000"/>
                </a:solidFill>
                <a:latin typeface="Arial"/>
                <a:cs typeface="Arial"/>
              </a:rPr>
              <a:t>Puntillo</a:t>
            </a:r>
            <a:r>
              <a:rPr lang="en-US" dirty="0">
                <a:solidFill>
                  <a:srgbClr val="000000"/>
                </a:solidFill>
                <a:latin typeface="Arial"/>
                <a:cs typeface="Arial"/>
              </a:rPr>
              <a:t>).</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21</a:t>
            </a:fld>
            <a:endParaRPr lang="en-US"/>
          </a:p>
        </p:txBody>
      </p:sp>
    </p:spTree>
    <p:extLst>
      <p:ext uri="{BB962C8B-B14F-4D97-AF65-F5344CB8AC3E}">
        <p14:creationId xmlns:p14="http://schemas.microsoft.com/office/powerpoint/2010/main" val="3970103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a:cs typeface="Arial"/>
            </a:endParaRPr>
          </a:p>
          <a:p>
            <a:r>
              <a:rPr lang="en-US" dirty="0" smtClean="0">
                <a:latin typeface="Arial"/>
                <a:cs typeface="Arial"/>
              </a:rPr>
              <a:t>Profiles of exemplar hospitals can be found on the </a:t>
            </a:r>
            <a:r>
              <a:rPr lang="en-US" b="1" i="1" dirty="0" smtClean="0">
                <a:latin typeface="Arial"/>
                <a:cs typeface="Arial"/>
              </a:rPr>
              <a:t>Better Together: Partnering with Families</a:t>
            </a:r>
            <a:r>
              <a:rPr lang="en-US" dirty="0" smtClean="0">
                <a:latin typeface="Arial"/>
                <a:cs typeface="Arial"/>
              </a:rPr>
              <a:t> website: </a:t>
            </a:r>
            <a:r>
              <a:rPr lang="en-US" sz="1200" kern="1200" dirty="0" smtClean="0">
                <a:solidFill>
                  <a:schemeClr val="tx1"/>
                </a:solidFill>
                <a:latin typeface="Arial"/>
                <a:ea typeface="ＭＳ Ｐゴシック" charset="-128"/>
                <a:cs typeface="Arial"/>
              </a:rPr>
              <a:t> </a:t>
            </a:r>
            <a:r>
              <a:rPr lang="en-US" sz="1200" u="sng" kern="1200" dirty="0" smtClean="0">
                <a:solidFill>
                  <a:schemeClr val="tx1"/>
                </a:solidFill>
                <a:latin typeface="Arial"/>
                <a:ea typeface="ＭＳ Ｐゴシック" charset="-128"/>
                <a:cs typeface="Arial"/>
                <a:hlinkClick r:id="rId3"/>
              </a:rPr>
              <a:t>www.ipfcc.org/bettertogether/ </a:t>
            </a:r>
            <a:endParaRPr lang="en-US" dirty="0">
              <a:latin typeface="Arial"/>
              <a:cs typeface="Arial"/>
            </a:endParaRPr>
          </a:p>
          <a:p>
            <a:endParaRPr lang="en-US" dirty="0" smtClean="0">
              <a:latin typeface="Arial"/>
              <a:cs typeface="Arial"/>
            </a:endParaRPr>
          </a:p>
          <a:p>
            <a:r>
              <a:rPr lang="en-US" dirty="0" smtClean="0">
                <a:latin typeface="Arial"/>
                <a:cs typeface="Arial"/>
              </a:rPr>
              <a:t>IPFCC has also published a book that may be of interest:</a:t>
            </a:r>
          </a:p>
          <a:p>
            <a:r>
              <a:rPr lang="en-US" i="1" dirty="0" smtClean="0">
                <a:latin typeface="Arial"/>
                <a:cs typeface="Arial"/>
              </a:rPr>
              <a:t>Partnering </a:t>
            </a:r>
            <a:r>
              <a:rPr lang="en-US" i="1" dirty="0">
                <a:latin typeface="Arial"/>
                <a:cs typeface="Arial"/>
              </a:rPr>
              <a:t>with Patients, Residents, and Families</a:t>
            </a:r>
            <a:r>
              <a:rPr lang="en-US" b="1" i="1" dirty="0">
                <a:latin typeface="Arial"/>
                <a:cs typeface="Arial"/>
              </a:rPr>
              <a:t>—</a:t>
            </a:r>
            <a:r>
              <a:rPr lang="en-US" i="1" dirty="0">
                <a:latin typeface="Arial"/>
                <a:cs typeface="Arial"/>
              </a:rPr>
              <a:t>A Resource for Leaders of Hospitals, Ambulatory Care Settings, and Long-Term Care </a:t>
            </a:r>
            <a:r>
              <a:rPr lang="en-US" i="1" dirty="0" smtClean="0">
                <a:latin typeface="Arial"/>
                <a:cs typeface="Arial"/>
              </a:rPr>
              <a:t>Communities</a:t>
            </a:r>
            <a:endParaRPr lang="en-US" dirty="0" smtClean="0">
              <a:latin typeface="Arial"/>
              <a:cs typeface="Arial"/>
            </a:endParaRPr>
          </a:p>
          <a:p>
            <a:endParaRPr lang="en-US" dirty="0">
              <a:latin typeface="Arial"/>
              <a:cs typeface="Arial"/>
            </a:endParaRPr>
          </a:p>
          <a:p>
            <a:r>
              <a:rPr lang="en-US" dirty="0" smtClean="0">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22</a:t>
            </a:fld>
            <a:endParaRPr lang="en-US"/>
          </a:p>
        </p:txBody>
      </p:sp>
    </p:spTree>
    <p:extLst>
      <p:ext uri="{BB962C8B-B14F-4D97-AF65-F5344CB8AC3E}">
        <p14:creationId xmlns:p14="http://schemas.microsoft.com/office/powerpoint/2010/main" val="384944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latin typeface="Arial"/>
                <a:cs typeface="Arial"/>
              </a:rPr>
              <a:t>Vidant</a:t>
            </a:r>
            <a:r>
              <a:rPr lang="en-US" dirty="0" smtClean="0">
                <a:latin typeface="Arial"/>
                <a:cs typeface="Arial"/>
              </a:rPr>
              <a:t> Health, </a:t>
            </a:r>
            <a:r>
              <a:rPr lang="en-US" dirty="0" smtClean="0">
                <a:latin typeface="Arial"/>
                <a:cs typeface="Arial"/>
              </a:rPr>
              <a:t>a </a:t>
            </a:r>
            <a:r>
              <a:rPr lang="en-US" dirty="0" smtClean="0">
                <a:latin typeface="Arial"/>
                <a:cs typeface="Arial"/>
              </a:rPr>
              <a:t>winner of the prestigious </a:t>
            </a:r>
            <a:r>
              <a:rPr lang="en-US" dirty="0" smtClean="0">
                <a:latin typeface="Arial"/>
                <a:cs typeface="Arial"/>
              </a:rPr>
              <a:t>2013 John </a:t>
            </a:r>
            <a:r>
              <a:rPr lang="en-US" dirty="0" smtClean="0">
                <a:latin typeface="Arial"/>
                <a:cs typeface="Arial"/>
              </a:rPr>
              <a:t>Eisenberg Patient Safety </a:t>
            </a:r>
            <a:r>
              <a:rPr lang="en-US" dirty="0" smtClean="0">
                <a:latin typeface="Arial"/>
                <a:cs typeface="Arial"/>
              </a:rPr>
              <a:t>Award, </a:t>
            </a:r>
            <a:r>
              <a:rPr lang="en-US" dirty="0" smtClean="0">
                <a:latin typeface="Arial"/>
                <a:cs typeface="Arial"/>
              </a:rPr>
              <a:t>changed the concept of families as “visitors” and now encourages and supports partnerships with patients and families at all levels of care</a:t>
            </a:r>
            <a:r>
              <a:rPr lang="en-US" dirty="0" smtClean="0">
                <a:latin typeface="Arial"/>
                <a:cs typeface="Arial"/>
              </a:rPr>
              <a:t>.</a:t>
            </a:r>
          </a:p>
          <a:p>
            <a:endParaRPr lang="en-US" dirty="0">
              <a:latin typeface="Arial"/>
              <a:cs typeface="Arial"/>
            </a:endParaRPr>
          </a:p>
          <a:p>
            <a:r>
              <a:rPr lang="en-US" dirty="0" smtClean="0">
                <a:latin typeface="Arial"/>
                <a:cs typeface="Arial"/>
              </a:rPr>
              <a:t>The signs on the left are the old restrictive visiting hours that have been </a:t>
            </a:r>
            <a:r>
              <a:rPr lang="en-US" dirty="0" smtClean="0">
                <a:latin typeface="Arial"/>
                <a:cs typeface="Arial"/>
              </a:rPr>
              <a:t>replaced </a:t>
            </a:r>
            <a:r>
              <a:rPr lang="en-US" dirty="0" smtClean="0">
                <a:latin typeface="Arial"/>
                <a:cs typeface="Arial"/>
              </a:rPr>
              <a:t>with the simple, positive message of “Welcome to 2 North.” The brochure on the right conveys the message of partnership early in the experience of care for patients and families at the Heart Institute</a:t>
            </a:r>
            <a:r>
              <a:rPr lang="en-US" dirty="0" smtClean="0">
                <a:latin typeface="Arial"/>
                <a:cs typeface="Arial"/>
              </a:rPr>
              <a:t>.</a:t>
            </a:r>
          </a:p>
          <a:p>
            <a:endParaRPr lang="en-US" dirty="0" smtClean="0">
              <a:latin typeface="Arial"/>
              <a:cs typeface="Arial"/>
            </a:endParaRPr>
          </a:p>
          <a:p>
            <a:r>
              <a:rPr lang="en-US" dirty="0" smtClean="0">
                <a:latin typeface="Arial"/>
                <a:cs typeface="Arial"/>
              </a:rPr>
              <a:t>A profile on </a:t>
            </a:r>
            <a:r>
              <a:rPr lang="en-US" dirty="0" err="1" smtClean="0">
                <a:latin typeface="Arial"/>
                <a:cs typeface="Arial"/>
              </a:rPr>
              <a:t>Vidant</a:t>
            </a:r>
            <a:r>
              <a:rPr lang="en-US" dirty="0" smtClean="0">
                <a:latin typeface="Arial"/>
                <a:cs typeface="Arial"/>
              </a:rPr>
              <a:t> Health can </a:t>
            </a:r>
            <a:r>
              <a:rPr lang="en-US" dirty="0">
                <a:latin typeface="Arial"/>
                <a:cs typeface="Arial"/>
              </a:rPr>
              <a:t>be found on the </a:t>
            </a:r>
            <a:r>
              <a:rPr lang="en-US" b="1" i="1" dirty="0">
                <a:latin typeface="Arial"/>
                <a:cs typeface="Arial"/>
              </a:rPr>
              <a:t>Better Together: Partnering with Families</a:t>
            </a:r>
            <a:r>
              <a:rPr lang="en-US" dirty="0">
                <a:latin typeface="Arial"/>
                <a:cs typeface="Arial"/>
              </a:rPr>
              <a:t> website</a:t>
            </a:r>
            <a:r>
              <a:rPr lang="en-US" dirty="0" smtClean="0">
                <a:latin typeface="Arial"/>
                <a:cs typeface="Arial"/>
              </a:rPr>
              <a:t>:</a:t>
            </a:r>
            <a:r>
              <a:rPr lang="en-US" sz="1200" kern="1200" dirty="0" smtClean="0">
                <a:solidFill>
                  <a:schemeClr val="tx1"/>
                </a:solidFill>
                <a:latin typeface="Arial"/>
                <a:ea typeface="ＭＳ Ｐゴシック" charset="-128"/>
                <a:cs typeface="Arial"/>
              </a:rPr>
              <a:t> </a:t>
            </a:r>
            <a:r>
              <a:rPr lang="en-US" sz="1200" u="sng" kern="1200" dirty="0" smtClean="0">
                <a:solidFill>
                  <a:schemeClr val="tx1"/>
                </a:solidFill>
                <a:latin typeface="Arial"/>
                <a:ea typeface="ＭＳ Ｐゴシック" charset="-128"/>
                <a:cs typeface="Arial"/>
                <a:hlinkClick r:id="rId3"/>
              </a:rPr>
              <a:t>www.ipfcc.org/bettertogether/ </a:t>
            </a: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23</a:t>
            </a:fld>
            <a:endParaRPr lang="en-US"/>
          </a:p>
        </p:txBody>
      </p:sp>
    </p:spTree>
    <p:extLst>
      <p:ext uri="{BB962C8B-B14F-4D97-AF65-F5344CB8AC3E}">
        <p14:creationId xmlns:p14="http://schemas.microsoft.com/office/powerpoint/2010/main" val="1237771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Highlight the data that is shown on the slide</a:t>
            </a:r>
            <a:r>
              <a:rPr lang="en-US" i="1" dirty="0" smtClean="0">
                <a:latin typeface="Arial"/>
                <a:cs typeface="Arial"/>
              </a:rPr>
              <a:t>…</a:t>
            </a:r>
          </a:p>
          <a:p>
            <a:endParaRPr lang="en-US" i="1" dirty="0" smtClean="0">
              <a:latin typeface="Arial"/>
              <a:cs typeface="Arial"/>
            </a:endParaRPr>
          </a:p>
          <a:p>
            <a:r>
              <a:rPr lang="en-US" dirty="0" smtClean="0">
                <a:latin typeface="Arial"/>
                <a:cs typeface="Arial"/>
              </a:rPr>
              <a:t>The </a:t>
            </a:r>
            <a:r>
              <a:rPr lang="en-US" dirty="0" smtClean="0">
                <a:latin typeface="Arial"/>
                <a:cs typeface="Arial"/>
              </a:rPr>
              <a:t>process for changing visiting policies began in 2008. While there were other initiatives focusing on quality and safety improvement during this 4-5 year period, leaders </a:t>
            </a:r>
            <a:r>
              <a:rPr lang="en-US" dirty="0" smtClean="0">
                <a:latin typeface="Arial"/>
                <a:cs typeface="Arial"/>
              </a:rPr>
              <a:t>believe </a:t>
            </a:r>
            <a:r>
              <a:rPr lang="en-US" dirty="0" smtClean="0">
                <a:latin typeface="Arial"/>
                <a:cs typeface="Arial"/>
              </a:rPr>
              <a:t>that family presence and partnerships with patients and families were vital to achieving these outcomes. Leaders of this organization linked patient- and family- and centered care together in the five year Safety Plan, saying: “Quality and safety work </a:t>
            </a:r>
            <a:r>
              <a:rPr lang="en-US" dirty="0" smtClean="0">
                <a:latin typeface="Arial"/>
                <a:cs typeface="Arial"/>
              </a:rPr>
              <a:t>is </a:t>
            </a:r>
            <a:r>
              <a:rPr lang="en-US" dirty="0" smtClean="0">
                <a:latin typeface="Arial"/>
                <a:cs typeface="Arial"/>
              </a:rPr>
              <a:t>patient- and family-centered.</a:t>
            </a:r>
            <a:r>
              <a:rPr lang="en-US" dirty="0" smtClean="0">
                <a:latin typeface="Arial"/>
                <a:cs typeface="Arial"/>
              </a:rPr>
              <a:t>”</a:t>
            </a:r>
          </a:p>
          <a:p>
            <a:endParaRPr lang="en-US" dirty="0" smtClean="0">
              <a:latin typeface="Arial"/>
              <a:cs typeface="Arial"/>
            </a:endParaRPr>
          </a:p>
          <a:p>
            <a:r>
              <a:rPr lang="en-US" dirty="0" smtClean="0">
                <a:latin typeface="Arial"/>
                <a:cs typeface="Arial"/>
              </a:rPr>
              <a:t>Patient and family advisors participated actively in all phases of the process of change. There are currently over 140 patient and family advisors serving in a variety of roles on councils and committees throughout Vivant Health.</a:t>
            </a: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24</a:t>
            </a:fld>
            <a:endParaRPr lang="en-US"/>
          </a:p>
        </p:txBody>
      </p:sp>
    </p:spTree>
    <p:extLst>
      <p:ext uri="{BB962C8B-B14F-4D97-AF65-F5344CB8AC3E}">
        <p14:creationId xmlns:p14="http://schemas.microsoft.com/office/powerpoint/2010/main" val="369351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 </a:t>
            </a:r>
            <a:r>
              <a:rPr lang="en-US" dirty="0"/>
              <a:t>Arundel Medical Center is 385-bed regional not-for-profit health system, headquartered in Annapolis, </a:t>
            </a:r>
            <a:r>
              <a:rPr lang="en-US" dirty="0" smtClean="0"/>
              <a:t>Maryland. In 2010, it </a:t>
            </a:r>
            <a:r>
              <a:rPr lang="en-US" dirty="0"/>
              <a:t>began its journey to implement </a:t>
            </a:r>
            <a:r>
              <a:rPr lang="en-US" dirty="0" smtClean="0"/>
              <a:t>patient- </a:t>
            </a:r>
            <a:r>
              <a:rPr lang="en-US" dirty="0"/>
              <a:t>and family-centered care and to partner meaningfully with patients and families in direct care and in quality improvement, safety, and program development activities</a:t>
            </a:r>
            <a:r>
              <a:rPr lang="en-US" dirty="0" smtClean="0"/>
              <a:t>.</a:t>
            </a:r>
          </a:p>
          <a:p>
            <a:endParaRPr lang="en-US" b="1" dirty="0" smtClean="0"/>
          </a:p>
          <a:p>
            <a:r>
              <a:rPr lang="en-US" b="1" dirty="0" smtClean="0"/>
              <a:t>The </a:t>
            </a:r>
            <a:r>
              <a:rPr lang="en-US" b="1" dirty="0" smtClean="0"/>
              <a:t>hospital spent a year thoughtfully preparing the organization to change the “visitation” policy to </a:t>
            </a:r>
            <a:r>
              <a:rPr lang="en-US" b="1" dirty="0" smtClean="0">
                <a:solidFill>
                  <a:srgbClr val="FF0000"/>
                </a:solidFill>
              </a:rPr>
              <a:t>guidelines</a:t>
            </a:r>
            <a:r>
              <a:rPr lang="en-US" b="1" dirty="0" smtClean="0"/>
              <a:t> where families are welcome 24/7 according to patient preference. This dramatic change in organizational culture was a strategic goal for the health system in </a:t>
            </a:r>
            <a:r>
              <a:rPr lang="en-US" b="1" dirty="0" smtClean="0">
                <a:solidFill>
                  <a:srgbClr val="FF0000"/>
                </a:solidFill>
              </a:rPr>
              <a:t>2010-2011.</a:t>
            </a:r>
          </a:p>
          <a:p>
            <a:endParaRPr lang="en-US" dirty="0" smtClean="0"/>
          </a:p>
          <a:p>
            <a:r>
              <a:rPr lang="en-US" dirty="0" smtClean="0"/>
              <a:t>In </a:t>
            </a:r>
            <a:r>
              <a:rPr lang="en-US" dirty="0"/>
              <a:t>2009, there were no patient and family advisors volunteering at the hospital. In 2014, there are approximately 80 advisors. Patient and family advisors were involved in changing the concept of families as visitors, implementing bedside change of shift report, developing a collaborative discharge/transition planning processes, and developing the process for geographically assigning hospitalists to specific units. </a:t>
            </a:r>
            <a:endParaRPr lang="en-US" dirty="0" smtClean="0"/>
          </a:p>
          <a:p>
            <a:endParaRPr lang="en-US" dirty="0" smtClean="0">
              <a:latin typeface="Arial"/>
              <a:cs typeface="Arial"/>
            </a:endParaRPr>
          </a:p>
          <a:p>
            <a:r>
              <a:rPr lang="en-US" dirty="0" smtClean="0">
                <a:latin typeface="Arial"/>
                <a:cs typeface="Arial"/>
              </a:rPr>
              <a:t>A </a:t>
            </a:r>
            <a:r>
              <a:rPr lang="en-US" dirty="0">
                <a:latin typeface="Arial"/>
                <a:cs typeface="Arial"/>
              </a:rPr>
              <a:t>profile on </a:t>
            </a:r>
            <a:r>
              <a:rPr lang="en-US" dirty="0" smtClean="0">
                <a:latin typeface="Arial"/>
                <a:cs typeface="Arial"/>
              </a:rPr>
              <a:t>Anne Arundel Medical Center can </a:t>
            </a:r>
            <a:r>
              <a:rPr lang="en-US" dirty="0">
                <a:latin typeface="Arial"/>
                <a:cs typeface="Arial"/>
              </a:rPr>
              <a:t>be found on the </a:t>
            </a:r>
            <a:r>
              <a:rPr lang="en-US" b="1" i="1" dirty="0">
                <a:latin typeface="Arial"/>
                <a:cs typeface="Arial"/>
              </a:rPr>
              <a:t>Better Together: Partnering with Families</a:t>
            </a:r>
            <a:r>
              <a:rPr lang="en-US" dirty="0">
                <a:latin typeface="Arial"/>
                <a:cs typeface="Arial"/>
              </a:rPr>
              <a:t> website</a:t>
            </a:r>
            <a:r>
              <a:rPr lang="en-US" dirty="0" smtClean="0">
                <a:latin typeface="Arial"/>
                <a:cs typeface="Arial"/>
              </a:rPr>
              <a:t>:</a:t>
            </a:r>
            <a:r>
              <a:rPr lang="en-US" sz="1200" kern="1200" dirty="0" smtClean="0">
                <a:solidFill>
                  <a:schemeClr val="tx1"/>
                </a:solidFill>
                <a:latin typeface="+mn-lt"/>
                <a:ea typeface="ＭＳ Ｐゴシック" charset="-128"/>
                <a:cs typeface="ＭＳ Ｐゴシック" charset="-128"/>
              </a:rPr>
              <a:t> </a:t>
            </a:r>
            <a:r>
              <a:rPr lang="en-US" sz="1200" u="sng" kern="1200" dirty="0" smtClean="0">
                <a:solidFill>
                  <a:schemeClr val="tx1"/>
                </a:solidFill>
                <a:latin typeface="+mn-lt"/>
                <a:ea typeface="ＭＳ Ｐゴシック" charset="-128"/>
                <a:cs typeface="ＭＳ Ｐゴシック" charset="-128"/>
                <a:hlinkClick r:id="rId3"/>
              </a:rPr>
              <a:t>www.ipfcc.org/bettertogether/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25</a:t>
            </a:fld>
            <a:endParaRPr lang="en-US"/>
          </a:p>
        </p:txBody>
      </p:sp>
    </p:spTree>
    <p:extLst>
      <p:ext uri="{BB962C8B-B14F-4D97-AF65-F5344CB8AC3E}">
        <p14:creationId xmlns:p14="http://schemas.microsoft.com/office/powerpoint/2010/main" val="4281987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Discuss the data on the slide. </a:t>
            </a:r>
            <a:endParaRPr lang="en-US" i="1" dirty="0" smtClean="0"/>
          </a:p>
          <a:p>
            <a:endParaRPr lang="en-US" i="1" dirty="0" smtClean="0"/>
          </a:p>
          <a:p>
            <a:r>
              <a:rPr lang="en-US" dirty="0" smtClean="0"/>
              <a:t>In </a:t>
            </a:r>
            <a:r>
              <a:rPr lang="en-US" dirty="0" smtClean="0"/>
              <a:t>the last five years, the trend line for their data has been positive, resulting in 7.4 % increase in the overall rating of the hospital. </a:t>
            </a:r>
            <a:endParaRPr lang="en-US" dirty="0" smtClean="0"/>
          </a:p>
          <a:p>
            <a:endParaRPr lang="en-US" dirty="0" smtClean="0"/>
          </a:p>
          <a:p>
            <a:r>
              <a:rPr lang="en-US" dirty="0" smtClean="0"/>
              <a:t>Leaders believe that the commitment to patient- and family-centered care and authentic partnerships with patients and families in major planning and </a:t>
            </a:r>
            <a:r>
              <a:rPr lang="en-US" dirty="0" smtClean="0"/>
              <a:t>decision-making </a:t>
            </a:r>
            <a:r>
              <a:rPr lang="en-US" dirty="0" smtClean="0"/>
              <a:t>for the hospital have been </a:t>
            </a:r>
            <a:r>
              <a:rPr lang="en-US" dirty="0" smtClean="0"/>
              <a:t>significant </a:t>
            </a:r>
            <a:r>
              <a:rPr lang="en-US" dirty="0" smtClean="0"/>
              <a:t>contributing factors to their success</a:t>
            </a:r>
            <a:r>
              <a:rPr lang="en-US" dirty="0" smtClean="0"/>
              <a:t>.</a:t>
            </a:r>
          </a:p>
          <a:p>
            <a:endParaRPr lang="en-US" dirty="0" smtClean="0"/>
          </a:p>
          <a:p>
            <a:r>
              <a:rPr lang="en-US" dirty="0" smtClean="0"/>
              <a:t>In 2012, patient and family advisors began to participate as members of the Medical Staff Peer Review </a:t>
            </a:r>
            <a:r>
              <a:rPr lang="en-US" dirty="0" smtClean="0"/>
              <a:t>Committee, </a:t>
            </a:r>
            <a:r>
              <a:rPr lang="en-US" dirty="0" smtClean="0"/>
              <a:t>and in </a:t>
            </a:r>
            <a:r>
              <a:rPr lang="en-US" dirty="0" smtClean="0"/>
              <a:t>2013, as members of the </a:t>
            </a:r>
            <a:r>
              <a:rPr lang="en-US" dirty="0" smtClean="0"/>
              <a:t>Quality Committee of the Board.</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26</a:t>
            </a:fld>
            <a:endParaRPr lang="en-US"/>
          </a:p>
        </p:txBody>
      </p:sp>
    </p:spTree>
    <p:extLst>
      <p:ext uri="{BB962C8B-B14F-4D97-AF65-F5344CB8AC3E}">
        <p14:creationId xmlns:p14="http://schemas.microsoft.com/office/powerpoint/2010/main" val="3174828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Contra Costa Regional Medical Center is a 166-bed public hospital serving a diverse community in northern California. It is an organization very committed to quality improvement</a:t>
            </a:r>
            <a:r>
              <a:rPr lang="en-US" dirty="0" smtClean="0">
                <a:latin typeface="Arial"/>
                <a:cs typeface="Arial"/>
              </a:rPr>
              <a:t>.</a:t>
            </a:r>
          </a:p>
          <a:p>
            <a:endParaRPr lang="en-US" dirty="0" smtClean="0">
              <a:latin typeface="Arial"/>
              <a:cs typeface="Arial"/>
            </a:endParaRPr>
          </a:p>
          <a:p>
            <a:r>
              <a:rPr lang="en-US" dirty="0" smtClean="0">
                <a:latin typeface="Arial"/>
                <a:cs typeface="Arial"/>
              </a:rPr>
              <a:t>A compelling family story was the impetus for this hospital to “do better.” </a:t>
            </a:r>
            <a:r>
              <a:rPr lang="en-US" dirty="0" smtClean="0">
                <a:latin typeface="Arial"/>
                <a:cs typeface="Arial"/>
              </a:rPr>
              <a:t>With </a:t>
            </a:r>
            <a:r>
              <a:rPr lang="en-US" dirty="0" smtClean="0">
                <a:latin typeface="Arial"/>
                <a:cs typeface="Arial"/>
              </a:rPr>
              <a:t>thoughtful collaborative efforts, the executive team led a process of change. </a:t>
            </a:r>
            <a:r>
              <a:rPr lang="en-US" dirty="0">
                <a:latin typeface="Arial"/>
                <a:cs typeface="Arial"/>
              </a:rPr>
              <a:t>Two individuals </a:t>
            </a:r>
            <a:r>
              <a:rPr lang="en-US" dirty="0" smtClean="0">
                <a:latin typeface="Arial"/>
                <a:cs typeface="Arial"/>
              </a:rPr>
              <a:t>brought </a:t>
            </a:r>
            <a:r>
              <a:rPr lang="en-US" dirty="0">
                <a:latin typeface="Arial"/>
                <a:cs typeface="Arial"/>
              </a:rPr>
              <a:t>the perspective of family </a:t>
            </a:r>
            <a:r>
              <a:rPr lang="en-US" dirty="0" smtClean="0">
                <a:latin typeface="Arial"/>
                <a:cs typeface="Arial"/>
              </a:rPr>
              <a:t>partners. The </a:t>
            </a:r>
            <a:r>
              <a:rPr lang="en-US" dirty="0">
                <a:latin typeface="Arial"/>
                <a:cs typeface="Arial"/>
              </a:rPr>
              <a:t>chief of security </a:t>
            </a:r>
            <a:r>
              <a:rPr lang="en-US" dirty="0" smtClean="0">
                <a:latin typeface="Arial"/>
                <a:cs typeface="Arial"/>
              </a:rPr>
              <a:t>also serves on </a:t>
            </a:r>
            <a:r>
              <a:rPr lang="en-US" dirty="0">
                <a:latin typeface="Arial"/>
                <a:cs typeface="Arial"/>
              </a:rPr>
              <a:t>the Executive team. </a:t>
            </a:r>
            <a:endParaRPr lang="en-US" dirty="0" smtClean="0">
              <a:latin typeface="Arial"/>
              <a:cs typeface="Arial"/>
            </a:endParaRPr>
          </a:p>
          <a:p>
            <a:endParaRPr lang="en-US" dirty="0">
              <a:latin typeface="Arial"/>
              <a:cs typeface="Arial"/>
            </a:endParaRPr>
          </a:p>
          <a:p>
            <a:r>
              <a:rPr lang="en-US" dirty="0" smtClean="0">
                <a:latin typeface="Arial"/>
                <a:cs typeface="Arial"/>
              </a:rPr>
              <a:t>With support from frontline staff and physicians, the </a:t>
            </a:r>
            <a:r>
              <a:rPr lang="en-US" dirty="0">
                <a:latin typeface="Arial"/>
                <a:cs typeface="Arial"/>
              </a:rPr>
              <a:t>e</a:t>
            </a:r>
            <a:r>
              <a:rPr lang="en-US" dirty="0" smtClean="0">
                <a:latin typeface="Arial"/>
                <a:cs typeface="Arial"/>
              </a:rPr>
              <a:t>xecutive team made a decision to create a </a:t>
            </a:r>
            <a:r>
              <a:rPr lang="en-US" b="1" dirty="0" smtClean="0">
                <a:latin typeface="Arial"/>
                <a:cs typeface="Arial"/>
              </a:rPr>
              <a:t>welcoming policy</a:t>
            </a:r>
            <a:r>
              <a:rPr lang="en-US" dirty="0" smtClean="0">
                <a:latin typeface="Arial"/>
                <a:cs typeface="Arial"/>
              </a:rPr>
              <a:t>, very different than just “open visitation.” </a:t>
            </a:r>
            <a:endParaRPr lang="en-US" dirty="0" smtClean="0">
              <a:latin typeface="Arial"/>
              <a:cs typeface="Arial"/>
            </a:endParaRPr>
          </a:p>
          <a:p>
            <a:endParaRPr lang="en-US" dirty="0" smtClean="0">
              <a:latin typeface="Arial"/>
              <a:cs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a:cs typeface="Arial"/>
              </a:rPr>
              <a:t>Several videos about about Contra Costa Regional Medical Center </a:t>
            </a:r>
            <a:r>
              <a:rPr lang="en-US" dirty="0">
                <a:latin typeface="Arial"/>
                <a:cs typeface="Arial"/>
              </a:rPr>
              <a:t>Center can be found on the </a:t>
            </a:r>
            <a:r>
              <a:rPr lang="en-US" b="1" i="1" dirty="0">
                <a:latin typeface="Arial"/>
                <a:cs typeface="Arial"/>
              </a:rPr>
              <a:t>Better Together: Partnering with Families</a:t>
            </a:r>
            <a:r>
              <a:rPr lang="en-US" dirty="0">
                <a:latin typeface="Arial"/>
                <a:cs typeface="Arial"/>
              </a:rPr>
              <a:t> website</a:t>
            </a:r>
            <a:r>
              <a:rPr lang="en-US" dirty="0" smtClean="0">
                <a:latin typeface="Arial"/>
                <a:cs typeface="Arial"/>
              </a:rPr>
              <a:t>: </a:t>
            </a:r>
            <a:r>
              <a:rPr lang="en-US" sz="1200" u="sng" kern="1200" dirty="0" smtClean="0">
                <a:solidFill>
                  <a:schemeClr val="tx1"/>
                </a:solidFill>
                <a:latin typeface="Arial"/>
                <a:ea typeface="ＭＳ Ｐゴシック" charset="-128"/>
                <a:cs typeface="Arial"/>
                <a:hlinkClick r:id="rId3"/>
              </a:rPr>
              <a:t>www.ipfcc.org/bettertogether/ </a:t>
            </a:r>
            <a:endParaRPr lang="en-US"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27</a:t>
            </a:fld>
            <a:endParaRPr lang="en-US"/>
          </a:p>
        </p:txBody>
      </p:sp>
    </p:spTree>
    <p:extLst>
      <p:ext uri="{BB962C8B-B14F-4D97-AF65-F5344CB8AC3E}">
        <p14:creationId xmlns:p14="http://schemas.microsoft.com/office/powerpoint/2010/main" val="1313234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data on this slide represents the emerging data from Contra Costa Regional Medical Center. They are tracking the process on a regular basis.</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28</a:t>
            </a:fld>
            <a:endParaRPr lang="en-US"/>
          </a:p>
        </p:txBody>
      </p:sp>
    </p:spTree>
    <p:extLst>
      <p:ext uri="{BB962C8B-B14F-4D97-AF65-F5344CB8AC3E}">
        <p14:creationId xmlns:p14="http://schemas.microsoft.com/office/powerpoint/2010/main" val="2868359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1850" y="4343400"/>
            <a:ext cx="5486400" cy="4114800"/>
          </a:xfrm>
        </p:spPr>
        <p:txBody>
          <a:bodyPr/>
          <a:lstStyle/>
          <a:p>
            <a:r>
              <a:rPr lang="en-US" dirty="0" smtClean="0">
                <a:latin typeface="Arial"/>
                <a:cs typeface="Arial"/>
              </a:rPr>
              <a:t>I would like to conclude with our Plan of Action</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29</a:t>
            </a:fld>
            <a:endParaRPr lang="en-US"/>
          </a:p>
        </p:txBody>
      </p:sp>
    </p:spTree>
    <p:extLst>
      <p:ext uri="{BB962C8B-B14F-4D97-AF65-F5344CB8AC3E}">
        <p14:creationId xmlns:p14="http://schemas.microsoft.com/office/powerpoint/2010/main" val="131563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Our hospital labels families as “visitors” . . . </a:t>
            </a:r>
            <a:r>
              <a:rPr lang="en-US" dirty="0">
                <a:latin typeface="Arial"/>
                <a:cs typeface="Arial"/>
              </a:rPr>
              <a:t> </a:t>
            </a:r>
            <a:r>
              <a:rPr lang="en-US" dirty="0" smtClean="0">
                <a:latin typeface="Arial"/>
                <a:cs typeface="Arial"/>
              </a:rPr>
              <a:t>This is not the role that families typically play in their loved ones lives. Many of them are the primary </a:t>
            </a:r>
            <a:r>
              <a:rPr lang="en-US" dirty="0" smtClean="0">
                <a:latin typeface="Arial"/>
                <a:cs typeface="Arial"/>
              </a:rPr>
              <a:t>caregivers. </a:t>
            </a:r>
            <a:r>
              <a:rPr lang="en-US" dirty="0" smtClean="0">
                <a:latin typeface="Arial"/>
                <a:cs typeface="Arial"/>
              </a:rPr>
              <a:t>Families often have knowledge, experience, and </a:t>
            </a:r>
            <a:r>
              <a:rPr lang="en-US" dirty="0" smtClean="0">
                <a:latin typeface="Arial"/>
                <a:cs typeface="Arial"/>
              </a:rPr>
              <a:t>expertise that</a:t>
            </a:r>
            <a:r>
              <a:rPr lang="en-US" baseline="0" dirty="0" smtClean="0">
                <a:latin typeface="Arial"/>
                <a:cs typeface="Arial"/>
              </a:rPr>
              <a:t> staff and clinicians</a:t>
            </a:r>
            <a:r>
              <a:rPr lang="en-US" dirty="0" smtClean="0">
                <a:latin typeface="Arial"/>
                <a:cs typeface="Arial"/>
              </a:rPr>
              <a:t> </a:t>
            </a:r>
            <a:r>
              <a:rPr lang="en-US" dirty="0" smtClean="0">
                <a:latin typeface="Arial"/>
                <a:cs typeface="Arial"/>
              </a:rPr>
              <a:t>need to safely care </a:t>
            </a:r>
            <a:r>
              <a:rPr lang="en-US" dirty="0" smtClean="0">
                <a:latin typeface="Arial"/>
                <a:cs typeface="Arial"/>
              </a:rPr>
              <a:t>for patients.</a:t>
            </a:r>
            <a:endParaRPr lang="en-US" dirty="0">
              <a:latin typeface="Arial"/>
              <a:cs typeface="Arial"/>
            </a:endParaRPr>
          </a:p>
          <a:p>
            <a:endParaRPr lang="en-US" dirty="0" smtClean="0">
              <a:latin typeface="Arial"/>
              <a:cs typeface="Arial"/>
            </a:endParaRPr>
          </a:p>
          <a:p>
            <a:r>
              <a:rPr lang="en-US" dirty="0" smtClean="0">
                <a:latin typeface="Arial"/>
                <a:cs typeface="Arial"/>
              </a:rPr>
              <a:t>Labeling </a:t>
            </a:r>
            <a:r>
              <a:rPr lang="en-US" dirty="0">
                <a:latin typeface="Arial"/>
                <a:cs typeface="Arial"/>
              </a:rPr>
              <a:t>families as “visitors” and imposing visiting restrictions undermines the ability </a:t>
            </a:r>
            <a:r>
              <a:rPr lang="en-US" dirty="0" smtClean="0">
                <a:latin typeface="Arial"/>
                <a:cs typeface="Arial"/>
              </a:rPr>
              <a:t>of </a:t>
            </a:r>
            <a:r>
              <a:rPr lang="en-US" dirty="0">
                <a:latin typeface="Arial"/>
                <a:cs typeface="Arial"/>
              </a:rPr>
              <a:t>patients and families to engage in care planning and decision-making </a:t>
            </a:r>
            <a:r>
              <a:rPr lang="en-US" dirty="0" smtClean="0">
                <a:latin typeface="Arial"/>
                <a:cs typeface="Arial"/>
              </a:rPr>
              <a:t>AND</a:t>
            </a:r>
            <a:r>
              <a:rPr lang="en-US" baseline="0" dirty="0">
                <a:latin typeface="Arial"/>
                <a:cs typeface="Arial"/>
              </a:rPr>
              <a:t> </a:t>
            </a:r>
            <a:r>
              <a:rPr lang="en-US" dirty="0" smtClean="0">
                <a:latin typeface="Arial"/>
                <a:cs typeface="Arial"/>
              </a:rPr>
              <a:t>limits </a:t>
            </a:r>
            <a:r>
              <a:rPr lang="en-US" dirty="0">
                <a:latin typeface="Arial"/>
                <a:cs typeface="Arial"/>
              </a:rPr>
              <a:t>their ability to be adequately prepared for the transitions to home and community care.</a:t>
            </a: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3</a:t>
            </a:fld>
            <a:endParaRPr lang="en-US"/>
          </a:p>
        </p:txBody>
      </p:sp>
    </p:spTree>
    <p:extLst>
      <p:ext uri="{BB962C8B-B14F-4D97-AF65-F5344CB8AC3E}">
        <p14:creationId xmlns:p14="http://schemas.microsoft.com/office/powerpoint/2010/main" val="1771441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Discuss</a:t>
            </a:r>
            <a:r>
              <a:rPr lang="en-US" i="1" baseline="0" dirty="0" smtClean="0">
                <a:latin typeface="Arial"/>
                <a:cs typeface="Arial"/>
              </a:rPr>
              <a:t> your plan of action. These are suggestions based on the successful process of change used by other exemplar hospitals. Tailor these bullet points in a way that works for your organization.</a:t>
            </a:r>
            <a:endParaRPr lang="en-US" i="1"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30</a:t>
            </a:fld>
            <a:endParaRPr lang="en-US"/>
          </a:p>
        </p:txBody>
      </p:sp>
    </p:spTree>
    <p:extLst>
      <p:ext uri="{BB962C8B-B14F-4D97-AF65-F5344CB8AC3E}">
        <p14:creationId xmlns:p14="http://schemas.microsoft.com/office/powerpoint/2010/main" val="243678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In summary, </a:t>
            </a:r>
            <a:r>
              <a:rPr lang="en-US" dirty="0">
                <a:latin typeface="Arial"/>
                <a:cs typeface="Arial"/>
              </a:rPr>
              <a:t>eliminating restrictive visiting policies and supporting staff to welcome and partner with families and other care partners is a smart business decision. </a:t>
            </a:r>
          </a:p>
          <a:p>
            <a:endParaRPr lang="en-US" dirty="0">
              <a:latin typeface="Arial"/>
              <a:cs typeface="Arial"/>
            </a:endParaRPr>
          </a:p>
          <a:p>
            <a:r>
              <a:rPr lang="en-US" dirty="0">
                <a:latin typeface="Arial"/>
                <a:cs typeface="Arial"/>
              </a:rPr>
              <a:t>It can help the organization improve the experience of care, reduce harm, and improve </a:t>
            </a:r>
            <a:r>
              <a:rPr lang="en-US" dirty="0" smtClean="0">
                <a:latin typeface="Arial"/>
                <a:cs typeface="Arial"/>
              </a:rPr>
              <a:t>our</a:t>
            </a:r>
            <a:r>
              <a:rPr lang="en-US" baseline="0" dirty="0" smtClean="0">
                <a:latin typeface="Arial"/>
                <a:cs typeface="Arial"/>
              </a:rPr>
              <a:t> care</a:t>
            </a:r>
            <a:r>
              <a:rPr lang="en-US" dirty="0" smtClean="0">
                <a:latin typeface="Arial"/>
                <a:cs typeface="Arial"/>
              </a:rPr>
              <a:t> transitions.</a:t>
            </a:r>
            <a:endParaRPr lang="en-US" dirty="0">
              <a:latin typeface="Arial"/>
              <a:cs typeface="Arial"/>
            </a:endParaRPr>
          </a:p>
          <a:p>
            <a:endParaRPr lang="en-US" dirty="0">
              <a:latin typeface="Arial"/>
              <a:cs typeface="Arial"/>
            </a:endParaRPr>
          </a:p>
          <a:p>
            <a:r>
              <a:rPr lang="en-US" dirty="0">
                <a:latin typeface="Arial"/>
                <a:cs typeface="Arial"/>
              </a:rPr>
              <a:t>Conclude with giving your audience a chance to ask questions and offer comments. </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31</a:t>
            </a:fld>
            <a:endParaRPr lang="en-US"/>
          </a:p>
        </p:txBody>
      </p:sp>
    </p:spTree>
    <p:extLst>
      <p:ext uri="{BB962C8B-B14F-4D97-AF65-F5344CB8AC3E}">
        <p14:creationId xmlns:p14="http://schemas.microsoft.com/office/powerpoint/2010/main" val="3649012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You may decide to delete this slide. This </a:t>
            </a:r>
            <a:r>
              <a:rPr lang="en-US" i="1" dirty="0">
                <a:latin typeface="Arial"/>
                <a:cs typeface="Arial"/>
              </a:rPr>
              <a:t>level of detail may not be necessary for you audience of senior leaders, but some may be interested. </a:t>
            </a:r>
            <a:endParaRPr lang="en-US" i="1" dirty="0" smtClean="0">
              <a:latin typeface="Arial"/>
              <a:cs typeface="Arial"/>
            </a:endParaRPr>
          </a:p>
          <a:p>
            <a:endParaRPr lang="en-US" dirty="0">
              <a:latin typeface="Arial"/>
              <a:cs typeface="Arial"/>
            </a:endParaRPr>
          </a:p>
          <a:p>
            <a:r>
              <a:rPr lang="en-US" dirty="0">
                <a:latin typeface="Arial"/>
                <a:cs typeface="Arial"/>
              </a:rPr>
              <a:t>The evidence does not justify continuing to have restrictive “visiting” policies, but </a:t>
            </a:r>
            <a:r>
              <a:rPr lang="en-US" dirty="0" smtClean="0">
                <a:latin typeface="Arial"/>
                <a:cs typeface="Arial"/>
              </a:rPr>
              <a:t>it </a:t>
            </a:r>
            <a:r>
              <a:rPr lang="en-US" dirty="0">
                <a:latin typeface="Arial"/>
                <a:cs typeface="Arial"/>
              </a:rPr>
              <a:t>is important to respectfully address each one of the concerns that staff and clinicians raise as part of implementing a welcoming family policy. </a:t>
            </a:r>
            <a:r>
              <a:rPr lang="en-US" dirty="0" smtClean="0">
                <a:latin typeface="Arial"/>
                <a:cs typeface="Arial"/>
              </a:rPr>
              <a:t>if not addressed, these</a:t>
            </a:r>
            <a:r>
              <a:rPr lang="en-US" baseline="0" dirty="0" smtClean="0">
                <a:latin typeface="Arial"/>
                <a:cs typeface="Arial"/>
              </a:rPr>
              <a:t> concerns</a:t>
            </a:r>
            <a:r>
              <a:rPr lang="en-US" dirty="0" smtClean="0">
                <a:latin typeface="Arial"/>
                <a:cs typeface="Arial"/>
              </a:rPr>
              <a:t> </a:t>
            </a:r>
            <a:r>
              <a:rPr lang="en-US" dirty="0">
                <a:latin typeface="Arial"/>
                <a:cs typeface="Arial"/>
              </a:rPr>
              <a:t>can be barriers to </a:t>
            </a:r>
            <a:r>
              <a:rPr lang="en-US" dirty="0" smtClean="0">
                <a:latin typeface="Arial"/>
                <a:cs typeface="Arial"/>
              </a:rPr>
              <a:t>implementation. </a:t>
            </a:r>
            <a:r>
              <a:rPr lang="en-US" dirty="0">
                <a:latin typeface="Arial"/>
                <a:cs typeface="Arial"/>
              </a:rPr>
              <a:t>Education and preparation for working in new, more collaborative ways will address many of the concerns of staff and clinicians</a:t>
            </a:r>
            <a:r>
              <a:rPr lang="en-US" dirty="0" smtClean="0">
                <a:latin typeface="Arial"/>
                <a:cs typeface="Arial"/>
              </a:rPr>
              <a:t>.</a:t>
            </a:r>
          </a:p>
          <a:p>
            <a:endParaRPr lang="en-US" dirty="0">
              <a:latin typeface="Arial"/>
              <a:cs typeface="Arial"/>
            </a:endParaRPr>
          </a:p>
          <a:p>
            <a:r>
              <a:rPr lang="en-US" dirty="0">
                <a:latin typeface="Arial"/>
                <a:cs typeface="Arial"/>
              </a:rPr>
              <a:t>Changing the concept of families as visitors is not simply changing a written </a:t>
            </a:r>
            <a:r>
              <a:rPr lang="en-US" dirty="0" smtClean="0">
                <a:latin typeface="Arial"/>
                <a:cs typeface="Arial"/>
              </a:rPr>
              <a:t>policy,</a:t>
            </a:r>
            <a:r>
              <a:rPr lang="en-US" baseline="0" dirty="0" smtClean="0">
                <a:latin typeface="Arial"/>
                <a:cs typeface="Arial"/>
              </a:rPr>
              <a:t> but it entails support for change in practice.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32</a:t>
            </a:fld>
            <a:endParaRPr lang="en-US"/>
          </a:p>
        </p:txBody>
      </p:sp>
    </p:spTree>
    <p:extLst>
      <p:ext uri="{BB962C8B-B14F-4D97-AF65-F5344CB8AC3E}">
        <p14:creationId xmlns:p14="http://schemas.microsoft.com/office/powerpoint/2010/main" val="93318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a:cs typeface="Arial"/>
              </a:rPr>
              <a:t>Emphasize </a:t>
            </a:r>
            <a:r>
              <a:rPr lang="en-US" i="1" dirty="0" smtClean="0">
                <a:latin typeface="Arial"/>
                <a:cs typeface="Arial"/>
              </a:rPr>
              <a:t>the message on this slide . . </a:t>
            </a:r>
            <a:r>
              <a:rPr lang="en-US" dirty="0" smtClean="0"/>
              <a:t>. </a:t>
            </a: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4</a:t>
            </a:fld>
            <a:endParaRPr lang="en-US"/>
          </a:p>
        </p:txBody>
      </p:sp>
    </p:spTree>
    <p:extLst>
      <p:ext uri="{BB962C8B-B14F-4D97-AF65-F5344CB8AC3E}">
        <p14:creationId xmlns:p14="http://schemas.microsoft.com/office/powerpoint/2010/main" val="130082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i="1" dirty="0" smtClean="0">
                <a:latin typeface="Arial"/>
                <a:cs typeface="Arial"/>
              </a:rPr>
              <a:t>NOTE:</a:t>
            </a:r>
            <a:r>
              <a:rPr lang="en-US" i="1" baseline="0" dirty="0" smtClean="0">
                <a:latin typeface="Arial"/>
                <a:cs typeface="Arial"/>
              </a:rPr>
              <a:t> </a:t>
            </a:r>
            <a:r>
              <a:rPr lang="en-US" i="1" dirty="0" smtClean="0">
                <a:latin typeface="Arial"/>
                <a:cs typeface="Arial"/>
              </a:rPr>
              <a:t>If you wish, you can substitute slides from your hospital. Or add a slide following</a:t>
            </a:r>
            <a:r>
              <a:rPr lang="en-US" i="1" baseline="0" dirty="0" smtClean="0">
                <a:latin typeface="Arial"/>
                <a:cs typeface="Arial"/>
              </a:rPr>
              <a:t> this one with signs from your organization.</a:t>
            </a:r>
            <a:endParaRPr lang="en-US" i="1" dirty="0" smtClean="0">
              <a:latin typeface="Arial"/>
              <a:cs typeface="Arial"/>
            </a:endParaRPr>
          </a:p>
          <a:p>
            <a:endParaRPr lang="en-US" dirty="0">
              <a:latin typeface="Arial"/>
              <a:cs typeface="Arial"/>
            </a:endParaRPr>
          </a:p>
          <a:p>
            <a:r>
              <a:rPr lang="en-US" dirty="0" smtClean="0">
                <a:latin typeface="Arial"/>
                <a:cs typeface="Arial"/>
              </a:rPr>
              <a:t>These signs are not from our hospital, but we have signs like </a:t>
            </a:r>
            <a:r>
              <a:rPr lang="en-US" dirty="0" smtClean="0">
                <a:latin typeface="Arial"/>
                <a:cs typeface="Arial"/>
              </a:rPr>
              <a:t>these.</a:t>
            </a:r>
            <a:r>
              <a:rPr lang="en-US" baseline="0" dirty="0" smtClean="0">
                <a:latin typeface="Arial"/>
                <a:cs typeface="Arial"/>
              </a:rPr>
              <a:t> </a:t>
            </a:r>
            <a:r>
              <a:rPr lang="en-US" dirty="0" smtClean="0">
                <a:latin typeface="Arial"/>
                <a:cs typeface="Arial"/>
              </a:rPr>
              <a:t>They </a:t>
            </a:r>
            <a:r>
              <a:rPr lang="en-US" dirty="0" smtClean="0">
                <a:latin typeface="Arial"/>
                <a:cs typeface="Arial"/>
              </a:rPr>
              <a:t>convey powerful first impressions to patients and families…they label families as “visitors” which is </a:t>
            </a:r>
            <a:r>
              <a:rPr lang="en-US" dirty="0" smtClean="0">
                <a:latin typeface="Arial"/>
                <a:cs typeface="Arial"/>
              </a:rPr>
              <a:t>inconsistent </a:t>
            </a:r>
            <a:r>
              <a:rPr lang="en-US" dirty="0" smtClean="0">
                <a:latin typeface="Arial"/>
                <a:cs typeface="Arial"/>
              </a:rPr>
              <a:t>with </a:t>
            </a:r>
            <a:r>
              <a:rPr lang="en-US" dirty="0" smtClean="0">
                <a:latin typeface="Arial"/>
                <a:cs typeface="Arial"/>
              </a:rPr>
              <a:t>the </a:t>
            </a:r>
            <a:r>
              <a:rPr lang="en-US" dirty="0" smtClean="0">
                <a:latin typeface="Arial"/>
                <a:cs typeface="Arial"/>
              </a:rPr>
              <a:t>role of partnership… Our hospital </a:t>
            </a:r>
            <a:r>
              <a:rPr lang="en-US" dirty="0" smtClean="0">
                <a:latin typeface="Arial"/>
                <a:cs typeface="Arial"/>
              </a:rPr>
              <a:t>needs </a:t>
            </a:r>
            <a:r>
              <a:rPr lang="en-US" dirty="0" smtClean="0">
                <a:latin typeface="Arial"/>
                <a:cs typeface="Arial"/>
              </a:rPr>
              <a:t>families to be partners in the care of patients, according to the patient’s </a:t>
            </a:r>
            <a:r>
              <a:rPr lang="en-US" dirty="0" smtClean="0">
                <a:latin typeface="Arial"/>
                <a:cs typeface="Arial"/>
              </a:rPr>
              <a:t>preference.</a:t>
            </a:r>
            <a:r>
              <a:rPr lang="en-US" baseline="0" dirty="0" smtClean="0">
                <a:latin typeface="Arial"/>
                <a:cs typeface="Arial"/>
              </a:rPr>
              <a:t> W</a:t>
            </a:r>
            <a:r>
              <a:rPr lang="en-US" dirty="0" smtClean="0">
                <a:latin typeface="Arial"/>
                <a:cs typeface="Arial"/>
              </a:rPr>
              <a:t>elcoming </a:t>
            </a:r>
            <a:r>
              <a:rPr lang="en-US" dirty="0" smtClean="0">
                <a:latin typeface="Arial"/>
                <a:cs typeface="Arial"/>
              </a:rPr>
              <a:t>families as respected partners can be a smart patient safety strategy and a smart business strategy.</a:t>
            </a:r>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5</a:t>
            </a:fld>
            <a:endParaRPr lang="en-US"/>
          </a:p>
        </p:txBody>
      </p:sp>
    </p:spTree>
    <p:extLst>
      <p:ext uri="{BB962C8B-B14F-4D97-AF65-F5344CB8AC3E}">
        <p14:creationId xmlns:p14="http://schemas.microsoft.com/office/powerpoint/2010/main" val="132834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 I would like to briefly give you an historical perspective from the health care literature.</a:t>
            </a:r>
            <a:endParaRPr lang="en-US" i="1"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6</a:t>
            </a:fld>
            <a:endParaRPr lang="en-US"/>
          </a:p>
        </p:txBody>
      </p:sp>
    </p:spTree>
    <p:extLst>
      <p:ext uri="{BB962C8B-B14F-4D97-AF65-F5344CB8AC3E}">
        <p14:creationId xmlns:p14="http://schemas.microsoft.com/office/powerpoint/2010/main" val="349013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Twenty years ago</a:t>
            </a:r>
            <a:r>
              <a:rPr lang="en-US" dirty="0"/>
              <a:t>, a highly respected nurse researcher </a:t>
            </a:r>
            <a:r>
              <a:rPr lang="en-US" dirty="0" smtClean="0"/>
              <a:t>presented </a:t>
            </a:r>
            <a:r>
              <a:rPr lang="en-US" dirty="0"/>
              <a:t>a review of the literature at Nursing Grand Rounds at a distinguished academic medical center. This presentation was later published in the </a:t>
            </a:r>
            <a:r>
              <a:rPr lang="en-US" i="1" dirty="0"/>
              <a:t>Journal of Cardiovascular Nursing</a:t>
            </a:r>
            <a:r>
              <a:rPr lang="en-US" dirty="0"/>
              <a:t>. A powerful story is included in the article of an elderly woman dying alone, because ICU policies were rigid and used a narrow definition of family</a:t>
            </a:r>
            <a:r>
              <a:rPr lang="en-US" dirty="0" smtClean="0"/>
              <a:t>. We can do better!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7</a:t>
            </a:fld>
            <a:endParaRPr lang="en-US"/>
          </a:p>
        </p:txBody>
      </p:sp>
    </p:spTree>
    <p:extLst>
      <p:ext uri="{BB962C8B-B14F-4D97-AF65-F5344CB8AC3E}">
        <p14:creationId xmlns:p14="http://schemas.microsoft.com/office/powerpoint/2010/main" val="287020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Ten years ago, </a:t>
            </a:r>
            <a:r>
              <a:rPr lang="en-US" dirty="0" smtClean="0">
                <a:latin typeface="Arial"/>
                <a:cs typeface="Arial"/>
              </a:rPr>
              <a:t>Don Berwick and </a:t>
            </a:r>
            <a:r>
              <a:rPr lang="en-US" dirty="0" err="1" smtClean="0">
                <a:latin typeface="Arial"/>
                <a:cs typeface="Arial"/>
              </a:rPr>
              <a:t>Meera</a:t>
            </a:r>
            <a:r>
              <a:rPr lang="en-US" dirty="0" smtClean="0">
                <a:latin typeface="Arial"/>
                <a:cs typeface="Arial"/>
              </a:rPr>
              <a:t> </a:t>
            </a:r>
            <a:r>
              <a:rPr lang="en-US" dirty="0" err="1" smtClean="0">
                <a:latin typeface="Arial"/>
                <a:cs typeface="Arial"/>
              </a:rPr>
              <a:t>Kotagal</a:t>
            </a:r>
            <a:r>
              <a:rPr lang="en-US" dirty="0" smtClean="0">
                <a:latin typeface="Arial"/>
                <a:cs typeface="Arial"/>
              </a:rPr>
              <a:t> spoke out in an article published in </a:t>
            </a:r>
            <a:r>
              <a:rPr lang="en-US" i="1" dirty="0" smtClean="0">
                <a:latin typeface="Arial"/>
                <a:cs typeface="Arial"/>
              </a:rPr>
              <a:t>JAMA,</a:t>
            </a:r>
            <a:r>
              <a:rPr lang="en-US" i="0" dirty="0" smtClean="0">
                <a:latin typeface="Arial"/>
                <a:cs typeface="Arial"/>
              </a:rPr>
              <a:t> saying </a:t>
            </a:r>
            <a:r>
              <a:rPr lang="en-US" dirty="0" smtClean="0">
                <a:latin typeface="Arial"/>
                <a:cs typeface="Arial"/>
              </a:rPr>
              <a:t>that it was time to change restrictive visiting policies. </a:t>
            </a:r>
            <a:r>
              <a:rPr lang="en-US" b="1" dirty="0" smtClean="0">
                <a:latin typeface="Arial"/>
                <a:cs typeface="Arial"/>
              </a:rPr>
              <a:t>Remember there is no evidence that restrictive visiting hours are the right thing to do.</a:t>
            </a:r>
            <a:endParaRPr lang="en-US" b="1"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8</a:t>
            </a:fld>
            <a:endParaRPr lang="en-US"/>
          </a:p>
        </p:txBody>
      </p:sp>
    </p:spTree>
    <p:extLst>
      <p:ext uri="{BB962C8B-B14F-4D97-AF65-F5344CB8AC3E}">
        <p14:creationId xmlns:p14="http://schemas.microsoft.com/office/powerpoint/2010/main" val="428166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National and international leaders for patient safety have spoken out clearly and consistently about the need to respect families as part of the care team, not visitors. They have also articulated the need for senior leaders </a:t>
            </a:r>
            <a:r>
              <a:rPr lang="en-US" dirty="0" smtClean="0">
                <a:latin typeface="Arial"/>
                <a:cs typeface="Arial"/>
              </a:rPr>
              <a:t>to affirm </a:t>
            </a:r>
            <a:r>
              <a:rPr lang="en-US" dirty="0" smtClean="0">
                <a:latin typeface="Arial"/>
                <a:cs typeface="Arial"/>
              </a:rPr>
              <a:t>the centrality of patient- and family-centered care and partnering with patients and families. This </a:t>
            </a:r>
            <a:r>
              <a:rPr lang="en-US" i="1" dirty="0" smtClean="0">
                <a:latin typeface="Arial"/>
                <a:cs typeface="Arial"/>
              </a:rPr>
              <a:t>BMJ</a:t>
            </a:r>
            <a:r>
              <a:rPr lang="en-US" dirty="0" smtClean="0">
                <a:latin typeface="Arial"/>
                <a:cs typeface="Arial"/>
              </a:rPr>
              <a:t> article is just one example.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09F9AC36-B850-2440-9EA7-98D586BAF431}" type="slidenum">
              <a:rPr lang="en-US" smtClean="0"/>
              <a:pPr>
                <a:defRPr/>
              </a:pPr>
              <a:t>9</a:t>
            </a:fld>
            <a:endParaRPr lang="en-US"/>
          </a:p>
        </p:txBody>
      </p:sp>
    </p:spTree>
    <p:extLst>
      <p:ext uri="{BB962C8B-B14F-4D97-AF65-F5344CB8AC3E}">
        <p14:creationId xmlns:p14="http://schemas.microsoft.com/office/powerpoint/2010/main" val="2622441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package" Target="../embeddings/Microsoft_Word_Document2.docx"/><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pic>
        <p:nvPicPr>
          <p:cNvPr id="2" name="Picture 1" descr="BT_Template_Rnd2_Final_footer_NoPinwhee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08" y="5561796"/>
            <a:ext cx="7772400" cy="1005840"/>
          </a:xfrm>
          <a:prstGeom prst="rect">
            <a:avLst/>
          </a:prstGeom>
        </p:spPr>
      </p:pic>
      <p:grpSp>
        <p:nvGrpSpPr>
          <p:cNvPr id="3" name="Group 2"/>
          <p:cNvGrpSpPr/>
          <p:nvPr userDrawn="1"/>
        </p:nvGrpSpPr>
        <p:grpSpPr>
          <a:xfrm>
            <a:off x="677216" y="565429"/>
            <a:ext cx="8466784" cy="5128446"/>
            <a:chOff x="698500" y="503765"/>
            <a:chExt cx="8327084" cy="5128446"/>
          </a:xfrm>
        </p:grpSpPr>
        <p:pic>
          <p:nvPicPr>
            <p:cNvPr id="4" name="Picture 3"/>
            <p:cNvPicPr>
              <a:picLocks noChangeAspect="1"/>
            </p:cNvPicPr>
            <p:nvPr/>
          </p:nvPicPr>
          <p:blipFill>
            <a:blip r:embed="rId3"/>
            <a:stretch>
              <a:fillRect/>
            </a:stretch>
          </p:blipFill>
          <p:spPr>
            <a:xfrm>
              <a:off x="698500" y="593513"/>
              <a:ext cx="7861300" cy="4906619"/>
            </a:xfrm>
            <a:prstGeom prst="rect">
              <a:avLst/>
            </a:prstGeom>
          </p:spPr>
        </p:pic>
        <p:sp>
          <p:nvSpPr>
            <p:cNvPr id="5" name="TextBox 4"/>
            <p:cNvSpPr txBox="1"/>
            <p:nvPr/>
          </p:nvSpPr>
          <p:spPr>
            <a:xfrm>
              <a:off x="8840918" y="325737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a:stretch>
              <a:fillRect/>
            </a:stretch>
          </p:blipFill>
          <p:spPr>
            <a:xfrm>
              <a:off x="1625600" y="2143152"/>
              <a:ext cx="5825068" cy="1880740"/>
            </a:xfrm>
            <a:prstGeom prst="rect">
              <a:avLst/>
            </a:prstGeom>
          </p:spPr>
        </p:pic>
        <p:pic>
          <p:nvPicPr>
            <p:cNvPr id="7" name="Picture 6"/>
            <p:cNvPicPr>
              <a:picLocks noChangeAspect="1"/>
            </p:cNvPicPr>
            <p:nvPr/>
          </p:nvPicPr>
          <p:blipFill>
            <a:blip r:embed="rId5"/>
            <a:stretch>
              <a:fillRect/>
            </a:stretch>
          </p:blipFill>
          <p:spPr>
            <a:xfrm>
              <a:off x="698500" y="5454413"/>
              <a:ext cx="7861300" cy="45719"/>
            </a:xfrm>
            <a:prstGeom prst="rect">
              <a:avLst/>
            </a:prstGeom>
          </p:spPr>
        </p:pic>
        <p:pic>
          <p:nvPicPr>
            <p:cNvPr id="8" name="Picture 7"/>
            <p:cNvPicPr>
              <a:picLocks noChangeAspect="1"/>
            </p:cNvPicPr>
            <p:nvPr/>
          </p:nvPicPr>
          <p:blipFill>
            <a:blip r:embed="rId5"/>
            <a:stretch>
              <a:fillRect/>
            </a:stretch>
          </p:blipFill>
          <p:spPr>
            <a:xfrm>
              <a:off x="698500" y="593513"/>
              <a:ext cx="7861300" cy="45719"/>
            </a:xfrm>
            <a:prstGeom prst="rect">
              <a:avLst/>
            </a:prstGeom>
          </p:spPr>
        </p:pic>
        <p:pic>
          <p:nvPicPr>
            <p:cNvPr id="9" name="Picture 8"/>
            <p:cNvPicPr>
              <a:picLocks noChangeAspect="1"/>
            </p:cNvPicPr>
            <p:nvPr/>
          </p:nvPicPr>
          <p:blipFill>
            <a:blip r:embed="rId6"/>
            <a:stretch>
              <a:fillRect/>
            </a:stretch>
          </p:blipFill>
          <p:spPr>
            <a:xfrm>
              <a:off x="1566333" y="5307091"/>
              <a:ext cx="406400" cy="325120"/>
            </a:xfrm>
            <a:prstGeom prst="rect">
              <a:avLst/>
            </a:prstGeom>
          </p:spPr>
        </p:pic>
        <p:pic>
          <p:nvPicPr>
            <p:cNvPr id="10" name="Picture 9"/>
            <p:cNvPicPr>
              <a:picLocks noChangeAspect="1"/>
            </p:cNvPicPr>
            <p:nvPr/>
          </p:nvPicPr>
          <p:blipFill>
            <a:blip r:embed="rId6"/>
            <a:stretch>
              <a:fillRect/>
            </a:stretch>
          </p:blipFill>
          <p:spPr>
            <a:xfrm rot="13955172">
              <a:off x="7500043" y="544405"/>
              <a:ext cx="406400" cy="325120"/>
            </a:xfrm>
            <a:prstGeom prst="rect">
              <a:avLst/>
            </a:prstGeom>
          </p:spPr>
        </p:pic>
      </p:grpSp>
    </p:spTree>
    <p:extLst>
      <p:ext uri="{BB962C8B-B14F-4D97-AF65-F5344CB8AC3E}">
        <p14:creationId xmlns:p14="http://schemas.microsoft.com/office/powerpoint/2010/main" val="57592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a:stretch>
            <a:fillRect/>
          </a:stretch>
        </p:blipFill>
        <p:spPr>
          <a:xfrm>
            <a:off x="698500" y="1372247"/>
            <a:ext cx="7861300" cy="45719"/>
          </a:xfrm>
          <a:prstGeom prst="rect">
            <a:avLst/>
          </a:prstGeom>
        </p:spPr>
      </p:pic>
      <p:pic>
        <p:nvPicPr>
          <p:cNvPr id="8" name="Picture 7"/>
          <p:cNvPicPr>
            <a:picLocks noChangeAspect="1"/>
          </p:cNvPicPr>
          <p:nvPr userDrawn="1"/>
        </p:nvPicPr>
        <p:blipFill>
          <a:blip r:embed="rId3"/>
          <a:stretch>
            <a:fillRect/>
          </a:stretch>
        </p:blipFill>
        <p:spPr>
          <a:xfrm rot="13955172">
            <a:off x="7500043" y="1221274"/>
            <a:ext cx="406400" cy="325120"/>
          </a:xfrm>
          <a:prstGeom prst="rect">
            <a:avLst/>
          </a:prstGeom>
        </p:spPr>
      </p:pic>
    </p:spTree>
    <p:extLst>
      <p:ext uri="{BB962C8B-B14F-4D97-AF65-F5344CB8AC3E}">
        <p14:creationId xmlns:p14="http://schemas.microsoft.com/office/powerpoint/2010/main" val="84339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Line 4"/>
          <p:cNvSpPr>
            <a:spLocks noChangeShapeType="1"/>
          </p:cNvSpPr>
          <p:nvPr userDrawn="1"/>
        </p:nvSpPr>
        <p:spPr bwMode="auto">
          <a:xfrm>
            <a:off x="523958" y="2759075"/>
            <a:ext cx="8267617"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69619" y="5081122"/>
            <a:ext cx="8229600" cy="114300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296800"/>
            <a:ext cx="4119563" cy="4467225"/>
          </a:xfrm>
        </p:spPr>
        <p:txBody>
          <a:bodyPr/>
          <a:lstStyle/>
          <a:p>
            <a:endParaRPr lang="en-US"/>
          </a:p>
        </p:txBody>
      </p:sp>
      <p:sp>
        <p:nvSpPr>
          <p:cNvPr id="6" name="Text Placeholder 5"/>
          <p:cNvSpPr>
            <a:spLocks noGrp="1"/>
          </p:cNvSpPr>
          <p:nvPr>
            <p:ph type="body" sz="quarter" idx="11"/>
          </p:nvPr>
        </p:nvSpPr>
        <p:spPr>
          <a:xfrm>
            <a:off x="4849813" y="296863"/>
            <a:ext cx="3941762" cy="2330450"/>
          </a:xfrm>
        </p:spPr>
        <p:txBody>
          <a:bodyPr/>
          <a:lstStyle>
            <a:lvl1pPr marL="0" indent="0">
              <a:buNone/>
              <a:defRPr/>
            </a:lvl1pPr>
          </a:lstStyle>
          <a:p>
            <a:pPr lvl="0"/>
            <a:r>
              <a:rPr lang="en-US" dirty="0" smtClean="0"/>
              <a:t>Click to edit Master text styles</a:t>
            </a:r>
          </a:p>
        </p:txBody>
      </p:sp>
      <p:sp>
        <p:nvSpPr>
          <p:cNvPr id="8" name="Text Placeholder 7"/>
          <p:cNvSpPr>
            <a:spLocks noGrp="1"/>
          </p:cNvSpPr>
          <p:nvPr>
            <p:ph type="body" sz="quarter" idx="12"/>
          </p:nvPr>
        </p:nvSpPr>
        <p:spPr>
          <a:xfrm>
            <a:off x="4849813" y="2759075"/>
            <a:ext cx="4040187" cy="2005013"/>
          </a:xfrm>
        </p:spPr>
        <p:txBody>
          <a:bodyPr/>
          <a:lstStyle>
            <a:lvl1pPr marL="0" indent="0">
              <a:buFont typeface="Arial"/>
              <a:buNone/>
              <a:defRPr/>
            </a:lvl1pPr>
            <a:lvl2pPr marL="457200" indent="0">
              <a:buFont typeface="Arial"/>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42570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6330"/>
            <a:ext cx="7772400" cy="4664152"/>
          </a:xfrm>
          <a:solidFill>
            <a:schemeClr val="accent4">
              <a:lumMod val="20000"/>
              <a:lumOff val="80000"/>
            </a:schemeClr>
          </a:solidFill>
        </p:spPr>
        <p:txBody>
          <a:bodyPr/>
          <a:lstStyle>
            <a:lvl1pPr algn="l">
              <a:spcAft>
                <a:spcPts val="1200"/>
              </a:spcAft>
              <a:defRPr/>
            </a:lvl1pPr>
          </a:lstStyle>
          <a:p>
            <a:r>
              <a:rPr lang="en-US" dirty="0" smtClean="0"/>
              <a:t>Click to edit Master title style</a:t>
            </a:r>
            <a:endParaRPr lang="en-US" dirty="0"/>
          </a:p>
        </p:txBody>
      </p:sp>
      <p:graphicFrame>
        <p:nvGraphicFramePr>
          <p:cNvPr id="8" name="Object 7"/>
          <p:cNvGraphicFramePr>
            <a:graphicFrameLocks noChangeAspect="1"/>
          </p:cNvGraphicFramePr>
          <p:nvPr userDrawn="1">
            <p:extLst>
              <p:ext uri="{D42A27DB-BD31-4B8C-83A1-F6EECF244321}">
                <p14:modId xmlns:p14="http://schemas.microsoft.com/office/powerpoint/2010/main" val="976115110"/>
              </p:ext>
            </p:extLst>
          </p:nvPr>
        </p:nvGraphicFramePr>
        <p:xfrm>
          <a:off x="685799" y="6151188"/>
          <a:ext cx="6846163" cy="165100"/>
        </p:xfrm>
        <a:graphic>
          <a:graphicData uri="http://schemas.openxmlformats.org/presentationml/2006/ole">
            <mc:AlternateContent xmlns:mc="http://schemas.openxmlformats.org/markup-compatibility/2006">
              <mc:Choice xmlns:v="urn:schemas-microsoft-com:vml" Requires="v">
                <p:oleObj spid="_x0000_s13469" name="Document" r:id="rId3" imgW="5486400" imgH="165100" progId="Word.Document.12">
                  <p:embed/>
                </p:oleObj>
              </mc:Choice>
              <mc:Fallback>
                <p:oleObj name="Document" r:id="rId3" imgW="5486400" imgH="165100" progId="Word.Document.12">
                  <p:embed/>
                  <p:pic>
                    <p:nvPicPr>
                      <p:cNvPr id="0" name=""/>
                      <p:cNvPicPr/>
                      <p:nvPr/>
                    </p:nvPicPr>
                    <p:blipFill>
                      <a:blip r:embed="rId4"/>
                      <a:stretch>
                        <a:fillRect/>
                      </a:stretch>
                    </p:blipFill>
                    <p:spPr>
                      <a:xfrm>
                        <a:off x="685799" y="6151188"/>
                        <a:ext cx="6846163" cy="165100"/>
                      </a:xfrm>
                      <a:prstGeom prst="rect">
                        <a:avLst/>
                      </a:prstGeom>
                    </p:spPr>
                  </p:pic>
                </p:oleObj>
              </mc:Fallback>
            </mc:AlternateContent>
          </a:graphicData>
        </a:graphic>
      </p:graphicFrame>
      <p:pic>
        <p:nvPicPr>
          <p:cNvPr id="9" name="Picture 8" descr="BTteenypinwheel.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89850" y="5873316"/>
            <a:ext cx="749300" cy="776449"/>
          </a:xfrm>
          <a:prstGeom prst="rect">
            <a:avLst/>
          </a:prstGeom>
        </p:spPr>
      </p:pic>
    </p:spTree>
    <p:extLst>
      <p:ext uri="{BB962C8B-B14F-4D97-AF65-F5344CB8AC3E}">
        <p14:creationId xmlns:p14="http://schemas.microsoft.com/office/powerpoint/2010/main" val="162501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3"/>
          <a:stretch>
            <a:fillRect/>
          </a:stretch>
        </p:blipFill>
        <p:spPr>
          <a:xfrm>
            <a:off x="457200" y="1370844"/>
            <a:ext cx="8229600" cy="47861"/>
          </a:xfrm>
          <a:prstGeom prst="rect">
            <a:avLst/>
          </a:prstGeom>
        </p:spPr>
      </p:pic>
      <p:pic>
        <p:nvPicPr>
          <p:cNvPr id="8" name="Picture 7"/>
          <p:cNvPicPr>
            <a:picLocks noChangeAspect="1"/>
          </p:cNvPicPr>
          <p:nvPr userDrawn="1"/>
        </p:nvPicPr>
        <p:blipFill>
          <a:blip r:embed="rId4"/>
          <a:stretch>
            <a:fillRect/>
          </a:stretch>
        </p:blipFill>
        <p:spPr>
          <a:xfrm rot="13955172">
            <a:off x="7500043" y="1221274"/>
            <a:ext cx="406400" cy="325120"/>
          </a:xfrm>
          <a:prstGeom prst="rect">
            <a:avLst/>
          </a:prstGeom>
        </p:spPr>
      </p:pic>
      <p:graphicFrame>
        <p:nvGraphicFramePr>
          <p:cNvPr id="10" name="Object 9"/>
          <p:cNvGraphicFramePr>
            <a:graphicFrameLocks noChangeAspect="1"/>
          </p:cNvGraphicFramePr>
          <p:nvPr userDrawn="1">
            <p:extLst>
              <p:ext uri="{D42A27DB-BD31-4B8C-83A1-F6EECF244321}">
                <p14:modId xmlns:p14="http://schemas.microsoft.com/office/powerpoint/2010/main" val="3639582360"/>
              </p:ext>
            </p:extLst>
          </p:nvPr>
        </p:nvGraphicFramePr>
        <p:xfrm>
          <a:off x="685799" y="6151188"/>
          <a:ext cx="6846163" cy="165100"/>
        </p:xfrm>
        <a:graphic>
          <a:graphicData uri="http://schemas.openxmlformats.org/presentationml/2006/ole">
            <mc:AlternateContent xmlns:mc="http://schemas.openxmlformats.org/markup-compatibility/2006">
              <mc:Choice xmlns:v="urn:schemas-microsoft-com:vml" Requires="v">
                <p:oleObj spid="_x0000_s3228" name="Document" r:id="rId5" imgW="5486400" imgH="165100" progId="Word.Document.12">
                  <p:embed/>
                </p:oleObj>
              </mc:Choice>
              <mc:Fallback>
                <p:oleObj name="Document" r:id="rId5" imgW="5486400" imgH="165100" progId="Word.Document.12">
                  <p:embed/>
                  <p:pic>
                    <p:nvPicPr>
                      <p:cNvPr id="0" name=""/>
                      <p:cNvPicPr/>
                      <p:nvPr/>
                    </p:nvPicPr>
                    <p:blipFill>
                      <a:blip r:embed="rId6"/>
                      <a:stretch>
                        <a:fillRect/>
                      </a:stretch>
                    </p:blipFill>
                    <p:spPr>
                      <a:xfrm>
                        <a:off x="685799" y="6151188"/>
                        <a:ext cx="6846163" cy="165100"/>
                      </a:xfrm>
                      <a:prstGeom prst="rect">
                        <a:avLst/>
                      </a:prstGeom>
                    </p:spPr>
                  </p:pic>
                </p:oleObj>
              </mc:Fallback>
            </mc:AlternateContent>
          </a:graphicData>
        </a:graphic>
      </p:graphicFrame>
      <p:pic>
        <p:nvPicPr>
          <p:cNvPr id="11" name="Picture 10" descr="BTteenypinwheel.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9850" y="5873316"/>
            <a:ext cx="749300" cy="776449"/>
          </a:xfrm>
          <a:prstGeom prst="rect">
            <a:avLst/>
          </a:prstGeom>
        </p:spPr>
      </p:pic>
    </p:spTree>
    <p:extLst>
      <p:ext uri="{BB962C8B-B14F-4D97-AF65-F5344CB8AC3E}">
        <p14:creationId xmlns:p14="http://schemas.microsoft.com/office/powerpoint/2010/main" val="44274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Title and Bullets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2671486"/>
            <a:ext cx="8229600" cy="34546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stretch>
            <a:fillRect/>
          </a:stretch>
        </p:blipFill>
        <p:spPr>
          <a:xfrm>
            <a:off x="457200" y="651755"/>
            <a:ext cx="8102600" cy="47122"/>
          </a:xfrm>
          <a:prstGeom prst="rect">
            <a:avLst/>
          </a:prstGeom>
        </p:spPr>
      </p:pic>
      <p:pic>
        <p:nvPicPr>
          <p:cNvPr id="5" name="Picture 4"/>
          <p:cNvPicPr>
            <a:picLocks noChangeAspect="1"/>
          </p:cNvPicPr>
          <p:nvPr userDrawn="1"/>
        </p:nvPicPr>
        <p:blipFill>
          <a:blip r:embed="rId3"/>
          <a:stretch>
            <a:fillRect/>
          </a:stretch>
        </p:blipFill>
        <p:spPr>
          <a:xfrm rot="13955172">
            <a:off x="7500043" y="567878"/>
            <a:ext cx="406400" cy="325120"/>
          </a:xfrm>
          <a:prstGeom prst="rect">
            <a:avLst/>
          </a:prstGeom>
        </p:spPr>
      </p:pic>
    </p:spTree>
    <p:extLst>
      <p:ext uri="{BB962C8B-B14F-4D97-AF65-F5344CB8AC3E}">
        <p14:creationId xmlns:p14="http://schemas.microsoft.com/office/powerpoint/2010/main" val="176147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B71E5BB-55E6-3D4D-AA9D-322B078684E9}" type="datetimeFigureOut">
              <a:rPr lang="en-US" smtClean="0"/>
              <a:t>6/23/14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92EDBD-B98D-2940-B9A2-102940C123D0}" type="slidenum">
              <a:rPr lang="en-US" smtClean="0"/>
              <a:t>‹#›</a:t>
            </a:fld>
            <a:endParaRPr lang="en-US"/>
          </a:p>
        </p:txBody>
      </p:sp>
      <p:pic>
        <p:nvPicPr>
          <p:cNvPr id="8" name="Picture 7"/>
          <p:cNvPicPr>
            <a:picLocks noChangeAspect="1"/>
          </p:cNvPicPr>
          <p:nvPr userDrawn="1"/>
        </p:nvPicPr>
        <p:blipFill>
          <a:blip r:embed="rId2"/>
          <a:stretch>
            <a:fillRect/>
          </a:stretch>
        </p:blipFill>
        <p:spPr>
          <a:xfrm>
            <a:off x="698500" y="1372247"/>
            <a:ext cx="7861300" cy="45719"/>
          </a:xfrm>
          <a:prstGeom prst="rect">
            <a:avLst/>
          </a:prstGeom>
        </p:spPr>
      </p:pic>
      <p:pic>
        <p:nvPicPr>
          <p:cNvPr id="9" name="Picture 8"/>
          <p:cNvPicPr>
            <a:picLocks noChangeAspect="1"/>
          </p:cNvPicPr>
          <p:nvPr userDrawn="1"/>
        </p:nvPicPr>
        <p:blipFill>
          <a:blip r:embed="rId3"/>
          <a:stretch>
            <a:fillRect/>
          </a:stretch>
        </p:blipFill>
        <p:spPr>
          <a:xfrm rot="13955172">
            <a:off x="7500043" y="1221274"/>
            <a:ext cx="406400" cy="325120"/>
          </a:xfrm>
          <a:prstGeom prst="rect">
            <a:avLst/>
          </a:prstGeom>
        </p:spPr>
      </p:pic>
    </p:spTree>
    <p:extLst>
      <p:ext uri="{BB962C8B-B14F-4D97-AF65-F5344CB8AC3E}">
        <p14:creationId xmlns:p14="http://schemas.microsoft.com/office/powerpoint/2010/main" val="388524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a:stretch>
            <a:fillRect/>
          </a:stretch>
        </p:blipFill>
        <p:spPr>
          <a:xfrm>
            <a:off x="698500" y="1372247"/>
            <a:ext cx="7861300" cy="45719"/>
          </a:xfrm>
          <a:prstGeom prst="rect">
            <a:avLst/>
          </a:prstGeom>
        </p:spPr>
      </p:pic>
      <p:pic>
        <p:nvPicPr>
          <p:cNvPr id="11" name="Picture 10"/>
          <p:cNvPicPr>
            <a:picLocks noChangeAspect="1"/>
          </p:cNvPicPr>
          <p:nvPr userDrawn="1"/>
        </p:nvPicPr>
        <p:blipFill>
          <a:blip r:embed="rId3"/>
          <a:stretch>
            <a:fillRect/>
          </a:stretch>
        </p:blipFill>
        <p:spPr>
          <a:xfrm rot="13955172">
            <a:off x="7500043" y="1221274"/>
            <a:ext cx="406400" cy="325120"/>
          </a:xfrm>
          <a:prstGeom prst="rect">
            <a:avLst/>
          </a:prstGeom>
        </p:spPr>
      </p:pic>
    </p:spTree>
    <p:extLst>
      <p:ext uri="{BB962C8B-B14F-4D97-AF65-F5344CB8AC3E}">
        <p14:creationId xmlns:p14="http://schemas.microsoft.com/office/powerpoint/2010/main" val="429217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506"/>
            <a:ext cx="8229600" cy="3913465"/>
          </a:xfrm>
        </p:spPr>
        <p:txBody>
          <a:bodyPr>
            <a:normAutofit/>
          </a:bodyPr>
          <a:lstStyle>
            <a:lvl1pPr>
              <a:defRPr sz="3200"/>
            </a:lvl1pPr>
          </a:lstStyle>
          <a:p>
            <a:r>
              <a:rPr lang="en-US" dirty="0" smtClean="0"/>
              <a:t>Click to edit Master title style</a:t>
            </a:r>
            <a:endParaRPr lang="en-US" dirty="0"/>
          </a:p>
        </p:txBody>
      </p:sp>
      <p:graphicFrame>
        <p:nvGraphicFramePr>
          <p:cNvPr id="10" name="Object 9"/>
          <p:cNvGraphicFramePr>
            <a:graphicFrameLocks noChangeAspect="1"/>
          </p:cNvGraphicFramePr>
          <p:nvPr userDrawn="1">
            <p:extLst>
              <p:ext uri="{D42A27DB-BD31-4B8C-83A1-F6EECF244321}">
                <p14:modId xmlns:p14="http://schemas.microsoft.com/office/powerpoint/2010/main" val="3485849870"/>
              </p:ext>
            </p:extLst>
          </p:nvPr>
        </p:nvGraphicFramePr>
        <p:xfrm>
          <a:off x="914400" y="6019800"/>
          <a:ext cx="6019800" cy="165100"/>
        </p:xfrm>
        <a:graphic>
          <a:graphicData uri="http://schemas.openxmlformats.org/presentationml/2006/ole">
            <mc:AlternateContent xmlns:mc="http://schemas.openxmlformats.org/markup-compatibility/2006">
              <mc:Choice xmlns:v="urn:schemas-microsoft-com:vml" Requires="v">
                <p:oleObj spid="_x0000_s12444" name="Document" r:id="rId3" imgW="5486400" imgH="165100" progId="Word.Document.12">
                  <p:embed/>
                </p:oleObj>
              </mc:Choice>
              <mc:Fallback>
                <p:oleObj name="Document" r:id="rId3" imgW="5486400" imgH="165100" progId="Word.Document.12">
                  <p:embed/>
                  <p:pic>
                    <p:nvPicPr>
                      <p:cNvPr id="0" name=""/>
                      <p:cNvPicPr/>
                      <p:nvPr/>
                    </p:nvPicPr>
                    <p:blipFill>
                      <a:blip r:embed="rId4"/>
                      <a:stretch>
                        <a:fillRect/>
                      </a:stretch>
                    </p:blipFill>
                    <p:spPr>
                      <a:xfrm>
                        <a:off x="914400" y="6019800"/>
                        <a:ext cx="6019800" cy="165100"/>
                      </a:xfrm>
                      <a:prstGeom prst="rect">
                        <a:avLst/>
                      </a:prstGeom>
                    </p:spPr>
                  </p:pic>
                </p:oleObj>
              </mc:Fallback>
            </mc:AlternateContent>
          </a:graphicData>
        </a:graphic>
      </p:graphicFrame>
      <p:pic>
        <p:nvPicPr>
          <p:cNvPr id="11" name="Picture 10" descr="BTteenypinwheel.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15200" y="5715000"/>
            <a:ext cx="749300" cy="776449"/>
          </a:xfrm>
          <a:prstGeom prst="rect">
            <a:avLst/>
          </a:prstGeom>
        </p:spPr>
      </p:pic>
    </p:spTree>
    <p:extLst>
      <p:ext uri="{BB962C8B-B14F-4D97-AF65-F5344CB8AC3E}">
        <p14:creationId xmlns:p14="http://schemas.microsoft.com/office/powerpoint/2010/main" val="216809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8" name="Title 1"/>
          <p:cNvSpPr>
            <a:spLocks noGrp="1"/>
          </p:cNvSpPr>
          <p:nvPr>
            <p:ph type="title"/>
          </p:nvPr>
        </p:nvSpPr>
        <p:spPr>
          <a:xfrm>
            <a:off x="457200" y="497908"/>
            <a:ext cx="8229600" cy="1143000"/>
          </a:xfrm>
        </p:spPr>
        <p:txBody>
          <a:bodyPr>
            <a:normAutofit/>
          </a:bodyPr>
          <a:lstStyle>
            <a:lvl1pPr>
              <a:defRPr sz="3600"/>
            </a:lvl1pPr>
          </a:lstStyle>
          <a:p>
            <a:r>
              <a:rPr lang="en-US" dirty="0" smtClean="0"/>
              <a:t>Click to edit Master title style</a:t>
            </a:r>
            <a:endParaRPr lang="en-US" dirty="0"/>
          </a:p>
        </p:txBody>
      </p:sp>
      <p:sp>
        <p:nvSpPr>
          <p:cNvPr id="9" name="Content Placeholder 2"/>
          <p:cNvSpPr>
            <a:spLocks noGrp="1"/>
          </p:cNvSpPr>
          <p:nvPr>
            <p:ph idx="1"/>
          </p:nvPr>
        </p:nvSpPr>
        <p:spPr>
          <a:xfrm>
            <a:off x="457200" y="1640908"/>
            <a:ext cx="8229600" cy="4485255"/>
          </a:xfrm>
          <a:solidFill>
            <a:schemeClr val="accent4">
              <a:lumMod val="20000"/>
              <a:lumOff val="80000"/>
            </a:schemeClr>
          </a:solidFill>
        </p:spPr>
        <p:txBody>
          <a:bodyPr anchor="ctr"/>
          <a:lstStyle>
            <a:lvl1pPr marL="0" indent="0" algn="ctr">
              <a:buNone/>
              <a:defRPr i="1">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1405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143250"/>
            <a:ext cx="8213312" cy="1152150"/>
          </a:xfrm>
        </p:spPr>
        <p:txBody>
          <a:bodyPr>
            <a:normAutofit/>
          </a:bodyPr>
          <a:lstStyle>
            <a:lvl1pPr>
              <a:defRPr sz="4000">
                <a:solidFill>
                  <a:schemeClr val="tx1">
                    <a:lumMod val="75000"/>
                    <a:lumOff val="25000"/>
                  </a:schemeClr>
                </a:solidFill>
              </a:defRPr>
            </a:lvl1pPr>
          </a:lstStyle>
          <a:p>
            <a:r>
              <a:rPr lang="en-US" dirty="0" smtClean="0"/>
              <a:t>Click to edit Master title style</a:t>
            </a:r>
            <a:endParaRPr lang="en-US" dirty="0"/>
          </a:p>
        </p:txBody>
      </p:sp>
      <p:sp>
        <p:nvSpPr>
          <p:cNvPr id="9" name="Line 4"/>
          <p:cNvSpPr>
            <a:spLocks noChangeShapeType="1"/>
          </p:cNvSpPr>
          <p:nvPr userDrawn="1"/>
        </p:nvSpPr>
        <p:spPr bwMode="auto">
          <a:xfrm>
            <a:off x="402895" y="1350145"/>
            <a:ext cx="8267617"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061686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2047205" y="-306564"/>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10084660"/>
      </p:ext>
    </p:extLst>
  </p:cSld>
  <p:clrMap bg1="lt1" tx1="dk1" bg2="lt2" tx2="dk2" accent1="accent1" accent2="accent2" accent3="accent3" accent4="accent4" accent5="accent5" accent6="accent6" hlink="hlink" folHlink="folHlink"/>
  <p:sldLayoutIdLst>
    <p:sldLayoutId id="2147487248" r:id="rId1"/>
    <p:sldLayoutId id="2147487237" r:id="rId2"/>
    <p:sldLayoutId id="2147487238" r:id="rId3"/>
    <p:sldLayoutId id="2147487247" r:id="rId4"/>
    <p:sldLayoutId id="2147487240" r:id="rId5"/>
    <p:sldLayoutId id="2147487241" r:id="rId6"/>
    <p:sldLayoutId id="2147487242" r:id="rId7"/>
    <p:sldLayoutId id="2147487244" r:id="rId8"/>
    <p:sldLayoutId id="2147487245" r:id="rId9"/>
    <p:sldLayoutId id="2147487246" r:id="rId10"/>
    <p:sldLayoutId id="2147487249" r:id="rId11"/>
  </p:sldLayoutIdLst>
  <p:txStyles>
    <p:titleStyle>
      <a:lvl1pPr algn="ctr" defTabSz="457200" rtl="0" eaLnBrk="1" latinLnBrk="0" hangingPunct="1">
        <a:spcBef>
          <a:spcPct val="0"/>
        </a:spcBef>
        <a:buNone/>
        <a:defRPr sz="4400" kern="1200">
          <a:solidFill>
            <a:schemeClr val="accent1">
              <a:lumMod val="75000"/>
            </a:schemeClr>
          </a:solidFill>
          <a:latin typeface="Century Gothic"/>
          <a:ea typeface="+mj-ea"/>
          <a:cs typeface="Century Gothic"/>
        </a:defRPr>
      </a:lvl1pPr>
    </p:titleStyle>
    <p:bodyStyle>
      <a:lvl1pPr marL="342900" indent="-342900" algn="l" defTabSz="457200" rtl="0" eaLnBrk="1" latinLnBrk="0" hangingPunct="1">
        <a:lnSpc>
          <a:spcPct val="120000"/>
        </a:lnSpc>
        <a:spcBef>
          <a:spcPct val="20000"/>
        </a:spcBef>
        <a:buSzPct val="100000"/>
        <a:buFontTx/>
        <a:buBlip>
          <a:blip r:embed="rId13"/>
        </a:buBlip>
        <a:defRPr sz="3200" kern="1200">
          <a:solidFill>
            <a:schemeClr val="tx1">
              <a:lumMod val="85000"/>
              <a:lumOff val="15000"/>
            </a:schemeClr>
          </a:solidFill>
          <a:latin typeface="Century Gothic"/>
          <a:ea typeface="+mn-ea"/>
          <a:cs typeface="Century Gothic"/>
        </a:defRPr>
      </a:lvl1pPr>
      <a:lvl2pPr marL="742950" indent="-285750" algn="l" defTabSz="457200" rtl="0" eaLnBrk="1" latinLnBrk="0" hangingPunct="1">
        <a:lnSpc>
          <a:spcPct val="120000"/>
        </a:lnSpc>
        <a:spcBef>
          <a:spcPct val="20000"/>
        </a:spcBef>
        <a:buSzPct val="100000"/>
        <a:buFontTx/>
        <a:buBlip>
          <a:blip r:embed="rId13"/>
        </a:buBlip>
        <a:defRPr sz="3200" kern="1200">
          <a:solidFill>
            <a:schemeClr val="tx1">
              <a:lumMod val="85000"/>
              <a:lumOff val="15000"/>
            </a:schemeClr>
          </a:solidFill>
          <a:latin typeface="Century Gothic"/>
          <a:ea typeface="+mn-ea"/>
          <a:cs typeface="Century Gothic"/>
        </a:defRPr>
      </a:lvl2pPr>
      <a:lvl3pPr marL="1143000" indent="-228600" algn="l" defTabSz="457200" rtl="0" eaLnBrk="1" latinLnBrk="0" hangingPunct="1">
        <a:lnSpc>
          <a:spcPct val="120000"/>
        </a:lnSpc>
        <a:spcBef>
          <a:spcPct val="20000"/>
        </a:spcBef>
        <a:buSzPct val="100000"/>
        <a:buFontTx/>
        <a:buBlip>
          <a:blip r:embed="rId13"/>
        </a:buBlip>
        <a:defRPr sz="3200" kern="1200">
          <a:solidFill>
            <a:schemeClr val="tx1">
              <a:lumMod val="85000"/>
              <a:lumOff val="15000"/>
            </a:schemeClr>
          </a:solidFill>
          <a:latin typeface="Century Gothic"/>
          <a:ea typeface="+mn-ea"/>
          <a:cs typeface="Century Gothic"/>
        </a:defRPr>
      </a:lvl3pPr>
      <a:lvl4pPr marL="1600200" indent="-228600" algn="l" defTabSz="457200" rtl="0" eaLnBrk="1" latinLnBrk="0" hangingPunct="1">
        <a:lnSpc>
          <a:spcPct val="120000"/>
        </a:lnSpc>
        <a:spcBef>
          <a:spcPct val="20000"/>
        </a:spcBef>
        <a:buSzPct val="100000"/>
        <a:buFontTx/>
        <a:buBlip>
          <a:blip r:embed="rId13"/>
        </a:buBlip>
        <a:defRPr sz="3200" kern="1200">
          <a:solidFill>
            <a:schemeClr val="tx1">
              <a:lumMod val="85000"/>
              <a:lumOff val="15000"/>
            </a:schemeClr>
          </a:solidFill>
          <a:latin typeface="Century Gothic"/>
          <a:ea typeface="+mn-ea"/>
          <a:cs typeface="Century Gothic"/>
        </a:defRPr>
      </a:lvl4pPr>
      <a:lvl5pPr marL="2057400" indent="-228600" algn="l" defTabSz="457200" rtl="0" eaLnBrk="1" latinLnBrk="0" hangingPunct="1">
        <a:lnSpc>
          <a:spcPct val="120000"/>
        </a:lnSpc>
        <a:spcBef>
          <a:spcPct val="20000"/>
        </a:spcBef>
        <a:buSzPct val="100000"/>
        <a:buFontTx/>
        <a:buBlip>
          <a:blip r:embed="rId13"/>
        </a:buBlip>
        <a:defRPr sz="3200" kern="1200">
          <a:solidFill>
            <a:schemeClr val="tx1">
              <a:lumMod val="85000"/>
              <a:lumOff val="1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jpeg"/><Relationship Id="rId5" Type="http://schemas.microsoft.com/office/2007/relationships/hdphoto" Target="../media/hdphoto1.wdp"/><Relationship Id="rId6"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2.wdp"/><Relationship Id="rId5" Type="http://schemas.openxmlformats.org/officeDocument/2006/relationships/image" Target="../media/image25.png"/><Relationship Id="rId6" Type="http://schemas.microsoft.com/office/2007/relationships/hdphoto" Target="../media/hdphoto3.wdp"/><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785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2011</a:t>
            </a:r>
            <a:endParaRPr lang="en-US" dirty="0"/>
          </a:p>
        </p:txBody>
      </p:sp>
      <p:sp>
        <p:nvSpPr>
          <p:cNvPr id="3" name="Content Placeholder 2"/>
          <p:cNvSpPr>
            <a:spLocks noGrp="1"/>
          </p:cNvSpPr>
          <p:nvPr>
            <p:ph idx="1"/>
          </p:nvPr>
        </p:nvSpPr>
        <p:spPr>
          <a:xfrm>
            <a:off x="457200" y="1790325"/>
            <a:ext cx="8229600" cy="4525963"/>
          </a:xfrm>
        </p:spPr>
        <p:txBody>
          <a:bodyPr>
            <a:noAutofit/>
          </a:bodyPr>
          <a:lstStyle/>
          <a:p>
            <a:r>
              <a:rPr lang="en-US" sz="2400" b="1" dirty="0" smtClean="0"/>
              <a:t>Expected Practice</a:t>
            </a:r>
          </a:p>
          <a:p>
            <a:pPr lvl="1"/>
            <a:r>
              <a:rPr lang="en-US" sz="2400" dirty="0" smtClean="0"/>
              <a:t>Facilitate unrestricted access of hospitalized patients to a chosen support person…</a:t>
            </a:r>
          </a:p>
          <a:p>
            <a:pPr lvl="1"/>
            <a:r>
              <a:rPr lang="en-US" sz="2400" dirty="0" smtClean="0"/>
              <a:t>Respecting patient preferences. . . </a:t>
            </a:r>
          </a:p>
          <a:p>
            <a:pPr lvl="1"/>
            <a:r>
              <a:rPr lang="en-US" sz="2400" dirty="0" smtClean="0"/>
              <a:t>Policies prohibit discrimination. . .  </a:t>
            </a:r>
          </a:p>
          <a:p>
            <a:pPr lvl="1"/>
            <a:r>
              <a:rPr lang="en-US" sz="2400" dirty="0" smtClean="0"/>
              <a:t>Policies guide the handling of situations that interfere with safety, the rights of others, or are medically or therapeutically contraindicated . . . </a:t>
            </a:r>
          </a:p>
        </p:txBody>
      </p:sp>
      <p:pic>
        <p:nvPicPr>
          <p:cNvPr id="4" name="Picture 3" descr="AACN Practice Aler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95" y="274638"/>
            <a:ext cx="3892482" cy="1056805"/>
          </a:xfrm>
          <a:prstGeom prst="rect">
            <a:avLst/>
          </a:prstGeom>
        </p:spPr>
      </p:pic>
    </p:spTree>
    <p:extLst>
      <p:ext uri="{BB962C8B-B14F-4D97-AF65-F5344CB8AC3E}">
        <p14:creationId xmlns:p14="http://schemas.microsoft.com/office/powerpoint/2010/main" val="41410916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39" y="3711614"/>
            <a:ext cx="7731621" cy="4144483"/>
          </a:xfrm>
        </p:spPr>
        <p:txBody>
          <a:bodyPr>
            <a:noAutofit/>
          </a:bodyPr>
          <a:lstStyle/>
          <a:p>
            <a:pPr algn="l"/>
            <a:r>
              <a:rPr lang="en-US" sz="1800" dirty="0"/>
              <a:t>http://</a:t>
            </a:r>
            <a:r>
              <a:rPr lang="en-US" sz="1800" dirty="0" err="1"/>
              <a:t>www.nypirg.org</a:t>
            </a:r>
            <a:r>
              <a:rPr lang="en-US" sz="1800" dirty="0"/>
              <a:t>/</a:t>
            </a:r>
            <a:r>
              <a:rPr lang="en-US" sz="1800" dirty="0" err="1"/>
              <a:t>patientandfamily</a:t>
            </a:r>
            <a:r>
              <a:rPr lang="en-US" sz="1800" dirty="0"/>
              <a:t>/pubs/20120807/Sick-Scared-Separated%20from%20Loved%20Ones%208-2012.pdf</a:t>
            </a:r>
          </a:p>
        </p:txBody>
      </p:sp>
      <p:sp>
        <p:nvSpPr>
          <p:cNvPr id="4" name="Text Placeholder 3"/>
          <p:cNvSpPr>
            <a:spLocks noGrp="1"/>
          </p:cNvSpPr>
          <p:nvPr>
            <p:ph type="body" sz="quarter" idx="4294967295"/>
          </p:nvPr>
        </p:nvSpPr>
        <p:spPr>
          <a:xfrm>
            <a:off x="4510419" y="1026382"/>
            <a:ext cx="4195676" cy="2496306"/>
          </a:xfrm>
        </p:spPr>
        <p:txBody>
          <a:bodyPr>
            <a:noAutofit/>
          </a:bodyPr>
          <a:lstStyle/>
          <a:p>
            <a:pPr>
              <a:lnSpc>
                <a:spcPct val="100000"/>
              </a:lnSpc>
            </a:pPr>
            <a:r>
              <a:rPr lang="en-US" sz="2300" dirty="0" smtClean="0"/>
              <a:t>“A surprising 22% provide no visiting hours in the morning and fail to disclose any potential for flexibility, even for a patient’s support person.”</a:t>
            </a:r>
          </a:p>
        </p:txBody>
      </p:sp>
      <p:sp>
        <p:nvSpPr>
          <p:cNvPr id="5" name="Text Placeholder 4"/>
          <p:cNvSpPr>
            <a:spLocks noGrp="1"/>
          </p:cNvSpPr>
          <p:nvPr>
            <p:ph type="body" sz="quarter" idx="4294967295"/>
          </p:nvPr>
        </p:nvSpPr>
        <p:spPr>
          <a:xfrm>
            <a:off x="4510419" y="3413201"/>
            <a:ext cx="4040187" cy="2005013"/>
          </a:xfrm>
        </p:spPr>
        <p:txBody>
          <a:bodyPr>
            <a:noAutofit/>
          </a:bodyPr>
          <a:lstStyle/>
          <a:p>
            <a:pPr>
              <a:lnSpc>
                <a:spcPct val="100000"/>
              </a:lnSpc>
            </a:pPr>
            <a:r>
              <a:rPr lang="en-US" sz="2300" dirty="0" smtClean="0"/>
              <a:t>“26% of the hospital websites make public statements contrary to New York State and federal policy. . .”</a:t>
            </a:r>
          </a:p>
        </p:txBody>
      </p:sp>
      <p:pic>
        <p:nvPicPr>
          <p:cNvPr id="8" name="Picture 7" descr="Visiting N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65" y="427903"/>
            <a:ext cx="3831573" cy="4947915"/>
          </a:xfrm>
          <a:prstGeom prst="rect">
            <a:avLst/>
          </a:prstGeom>
          <a:ln>
            <a:solidFill>
              <a:schemeClr val="tx1"/>
            </a:solidFill>
          </a:ln>
        </p:spPr>
      </p:pic>
      <p:sp>
        <p:nvSpPr>
          <p:cNvPr id="6" name="TextBox 5"/>
          <p:cNvSpPr txBox="1"/>
          <p:nvPr/>
        </p:nvSpPr>
        <p:spPr>
          <a:xfrm>
            <a:off x="5609538" y="281513"/>
            <a:ext cx="1959624" cy="707886"/>
          </a:xfrm>
          <a:prstGeom prst="rect">
            <a:avLst/>
          </a:prstGeom>
          <a:noFill/>
        </p:spPr>
        <p:txBody>
          <a:bodyPr wrap="square" rtlCol="0">
            <a:spAutoFit/>
          </a:bodyPr>
          <a:lstStyle/>
          <a:p>
            <a:r>
              <a:rPr lang="en-US" sz="4000" dirty="0" smtClean="0">
                <a:solidFill>
                  <a:schemeClr val="accent1"/>
                </a:solidFill>
              </a:rPr>
              <a:t>2012</a:t>
            </a:r>
            <a:endParaRPr lang="en-US" sz="4000" dirty="0">
              <a:solidFill>
                <a:schemeClr val="accent1"/>
              </a:solidFill>
            </a:endParaRPr>
          </a:p>
        </p:txBody>
      </p:sp>
    </p:spTree>
    <p:extLst>
      <p:ext uri="{BB962C8B-B14F-4D97-AF65-F5344CB8AC3E}">
        <p14:creationId xmlns:p14="http://schemas.microsoft.com/office/powerpoint/2010/main" val="22856302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138" y="252741"/>
            <a:ext cx="6658753" cy="1050156"/>
          </a:xfrm>
        </p:spPr>
        <p:txBody>
          <a:bodyPr>
            <a:noAutofit/>
          </a:bodyPr>
          <a:lstStyle/>
          <a:p>
            <a:pPr algn="l"/>
            <a:r>
              <a:rPr lang="en-US" sz="3200" dirty="0" smtClean="0"/>
              <a:t>American </a:t>
            </a:r>
            <a:r>
              <a:rPr lang="en-US" sz="3200" dirty="0"/>
              <a:t>Society of </a:t>
            </a:r>
            <a:r>
              <a:rPr lang="en-US" sz="3200" dirty="0" smtClean="0"/>
              <a:t>Healthcare Risk </a:t>
            </a:r>
            <a:r>
              <a:rPr lang="en-US" sz="3200" dirty="0"/>
              <a:t>Management </a:t>
            </a:r>
          </a:p>
        </p:txBody>
      </p:sp>
      <p:sp>
        <p:nvSpPr>
          <p:cNvPr id="4" name="Content Placeholder 3"/>
          <p:cNvSpPr>
            <a:spLocks noGrp="1"/>
          </p:cNvSpPr>
          <p:nvPr>
            <p:ph idx="1"/>
          </p:nvPr>
        </p:nvSpPr>
        <p:spPr>
          <a:xfrm>
            <a:off x="685799" y="1994354"/>
            <a:ext cx="7754817" cy="4525963"/>
          </a:xfrm>
        </p:spPr>
        <p:txBody>
          <a:bodyPr>
            <a:normAutofit fontScale="85000" lnSpcReduction="10000"/>
          </a:bodyPr>
          <a:lstStyle/>
          <a:p>
            <a:pPr marL="0" indent="0">
              <a:buNone/>
            </a:pPr>
            <a:r>
              <a:rPr lang="en-US" sz="3300" dirty="0"/>
              <a:t>“Families of patients are not </a:t>
            </a:r>
            <a:r>
              <a:rPr lang="en-US" sz="3300" b="1" dirty="0"/>
              <a:t>just visitors</a:t>
            </a:r>
            <a:r>
              <a:rPr lang="en-US" sz="3300" dirty="0"/>
              <a:t>, they are  a vital part of the team caring for the patient. </a:t>
            </a:r>
            <a:r>
              <a:rPr lang="en-US" sz="3300" b="1" dirty="0"/>
              <a:t>ASHRM</a:t>
            </a:r>
            <a:r>
              <a:rPr lang="en-US" sz="3300" dirty="0"/>
              <a:t> believes that changing the concept of families as “visitors” to one of partnership is a proactive approach to risk management.”</a:t>
            </a:r>
            <a:br>
              <a:rPr lang="en-US" sz="3300" dirty="0"/>
            </a:br>
            <a:endParaRPr lang="en-US" sz="3300" dirty="0" smtClean="0"/>
          </a:p>
          <a:p>
            <a:pPr marL="0" indent="0">
              <a:buNone/>
            </a:pPr>
            <a:r>
              <a:rPr lang="en-US" dirty="0"/>
              <a:t>			Jacque L. Mitchell, ASHRM President</a:t>
            </a:r>
            <a:br>
              <a:rPr lang="en-US" dirty="0"/>
            </a:br>
            <a:endParaRPr lang="en-US" dirty="0"/>
          </a:p>
        </p:txBody>
      </p:sp>
      <p:sp>
        <p:nvSpPr>
          <p:cNvPr id="5" name="TextBox 4"/>
          <p:cNvSpPr txBox="1"/>
          <p:nvPr/>
        </p:nvSpPr>
        <p:spPr>
          <a:xfrm>
            <a:off x="685799" y="394154"/>
            <a:ext cx="1439917" cy="769441"/>
          </a:xfrm>
          <a:prstGeom prst="rect">
            <a:avLst/>
          </a:prstGeom>
          <a:noFill/>
        </p:spPr>
        <p:txBody>
          <a:bodyPr wrap="none" rtlCol="0">
            <a:spAutoFit/>
          </a:bodyPr>
          <a:lstStyle/>
          <a:p>
            <a:r>
              <a:rPr lang="en-US" sz="4400" dirty="0" smtClean="0">
                <a:solidFill>
                  <a:schemeClr val="accent1">
                    <a:lumMod val="75000"/>
                  </a:schemeClr>
                </a:solidFill>
              </a:rPr>
              <a:t>2014</a:t>
            </a:r>
            <a:endParaRPr lang="en-US" sz="4400" dirty="0">
              <a:solidFill>
                <a:schemeClr val="accent1">
                  <a:lumMod val="75000"/>
                </a:schemeClr>
              </a:solidFill>
            </a:endParaRPr>
          </a:p>
        </p:txBody>
      </p:sp>
    </p:spTree>
    <p:extLst>
      <p:ext uri="{BB962C8B-B14F-4D97-AF65-F5344CB8AC3E}">
        <p14:creationId xmlns:p14="http://schemas.microsoft.com/office/powerpoint/2010/main" val="25792258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3" y="274638"/>
            <a:ext cx="8229600" cy="1143000"/>
          </a:xfrm>
        </p:spPr>
        <p:txBody>
          <a:bodyPr>
            <a:normAutofit/>
          </a:bodyPr>
          <a:lstStyle/>
          <a:p>
            <a:pPr algn="l"/>
            <a:r>
              <a:rPr lang="en-US" sz="4800" dirty="0" smtClean="0"/>
              <a:t>2014 . . .</a:t>
            </a:r>
            <a:endParaRPr lang="en-US" sz="4800" dirty="0"/>
          </a:p>
        </p:txBody>
      </p:sp>
      <p:sp>
        <p:nvSpPr>
          <p:cNvPr id="3" name="Content Placeholder 2"/>
          <p:cNvSpPr>
            <a:spLocks noGrp="1"/>
          </p:cNvSpPr>
          <p:nvPr>
            <p:ph idx="1"/>
          </p:nvPr>
        </p:nvSpPr>
        <p:spPr>
          <a:xfrm>
            <a:off x="685799" y="1995793"/>
            <a:ext cx="7778148" cy="4188241"/>
          </a:xfrm>
        </p:spPr>
        <p:txBody>
          <a:bodyPr/>
          <a:lstStyle/>
          <a:p>
            <a:pPr marL="0" indent="0">
              <a:buNone/>
            </a:pPr>
            <a:r>
              <a:rPr lang="en-US" dirty="0"/>
              <a:t>There is growing understanding that a patient- and family-centered approach to care and authentic patient and family engagement </a:t>
            </a:r>
            <a:r>
              <a:rPr lang="en-US" dirty="0" smtClean="0"/>
              <a:t>are</a:t>
            </a:r>
            <a:r>
              <a:rPr lang="en-US" dirty="0" smtClean="0"/>
              <a:t> </a:t>
            </a:r>
            <a:r>
              <a:rPr lang="en-US" dirty="0"/>
              <a:t>essential to achieving the Triple Aim.</a:t>
            </a:r>
          </a:p>
        </p:txBody>
      </p:sp>
    </p:spTree>
    <p:extLst>
      <p:ext uri="{BB962C8B-B14F-4D97-AF65-F5344CB8AC3E}">
        <p14:creationId xmlns:p14="http://schemas.microsoft.com/office/powerpoint/2010/main" val="40077343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740"/>
            <a:ext cx="8229600" cy="1143000"/>
          </a:xfrm>
        </p:spPr>
        <p:txBody>
          <a:bodyPr>
            <a:noAutofit/>
          </a:bodyPr>
          <a:lstStyle/>
          <a:p>
            <a:r>
              <a:rPr lang="en-US" sz="3400" dirty="0" smtClean="0"/>
              <a:t>Triple Aim </a:t>
            </a:r>
            <a:br>
              <a:rPr lang="en-US" sz="3400" dirty="0" smtClean="0"/>
            </a:br>
            <a:r>
              <a:rPr lang="en-US" sz="3400" dirty="0" smtClean="0"/>
              <a:t>Patient- and Family-Centered Care</a:t>
            </a:r>
            <a:endParaRPr lang="en-US" sz="3400" dirty="0"/>
          </a:p>
        </p:txBody>
      </p:sp>
      <p:sp>
        <p:nvSpPr>
          <p:cNvPr id="3" name="Content Placeholder 2"/>
          <p:cNvSpPr>
            <a:spLocks noGrp="1"/>
          </p:cNvSpPr>
          <p:nvPr>
            <p:ph idx="1"/>
          </p:nvPr>
        </p:nvSpPr>
        <p:spPr>
          <a:xfrm>
            <a:off x="457200" y="4182408"/>
            <a:ext cx="8229600" cy="1943755"/>
          </a:xfrm>
        </p:spPr>
        <p:txBody>
          <a:bodyPr>
            <a:normAutofit fontScale="77500" lnSpcReduction="20000"/>
          </a:bodyPr>
          <a:lstStyle/>
          <a:p>
            <a:pPr marL="0" indent="0">
              <a:buNone/>
            </a:pPr>
            <a:r>
              <a:rPr lang="en-US" dirty="0" smtClean="0"/>
              <a:t>"The </a:t>
            </a:r>
            <a:r>
              <a:rPr lang="en-US" dirty="0" smtClean="0">
                <a:solidFill>
                  <a:schemeClr val="accent1">
                    <a:lumMod val="75000"/>
                  </a:schemeClr>
                </a:solidFill>
              </a:rPr>
              <a:t>most</a:t>
            </a:r>
            <a:r>
              <a:rPr lang="en-US" dirty="0" smtClean="0"/>
              <a:t> direct route to the </a:t>
            </a:r>
            <a:r>
              <a:rPr lang="en-US" b="1" dirty="0" smtClean="0">
                <a:solidFill>
                  <a:srgbClr val="376092"/>
                </a:solidFill>
              </a:rPr>
              <a:t>Triple Aim</a:t>
            </a:r>
            <a:r>
              <a:rPr lang="en-US" b="1" dirty="0" smtClean="0"/>
              <a:t> </a:t>
            </a:r>
            <a:r>
              <a:rPr lang="en-US" dirty="0" smtClean="0"/>
              <a:t>is via patient- and family-centered care in its fullest form.”</a:t>
            </a:r>
          </a:p>
          <a:p>
            <a:pPr marL="0" indent="0" algn="ctr">
              <a:buNone/>
            </a:pPr>
            <a:r>
              <a:rPr lang="en-US" sz="2900" dirty="0" smtClean="0"/>
              <a:t>Don Berwick </a:t>
            </a:r>
          </a:p>
          <a:p>
            <a:pPr marL="0" indent="0" algn="ctr">
              <a:buNone/>
            </a:pPr>
            <a:r>
              <a:rPr lang="en-US" sz="2900" dirty="0" smtClean="0"/>
              <a:t>Washington DC — June 5, 2012</a:t>
            </a:r>
          </a:p>
          <a:p>
            <a:pPr marL="0" indent="0">
              <a:buNone/>
            </a:pPr>
            <a:endParaRPr lang="en-US" dirty="0"/>
          </a:p>
        </p:txBody>
      </p:sp>
      <p:pic>
        <p:nvPicPr>
          <p:cNvPr id="4" name="Picture 3" descr="Triple AIm IHI.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49" y="2375410"/>
            <a:ext cx="2008902" cy="1688758"/>
          </a:xfrm>
          <a:prstGeom prst="rect">
            <a:avLst/>
          </a:prstGeom>
        </p:spPr>
      </p:pic>
      <p:sp>
        <p:nvSpPr>
          <p:cNvPr id="5" name="TextBox 4"/>
          <p:cNvSpPr txBox="1"/>
          <p:nvPr/>
        </p:nvSpPr>
        <p:spPr>
          <a:xfrm>
            <a:off x="3270781" y="1856196"/>
            <a:ext cx="2826239" cy="400110"/>
          </a:xfrm>
          <a:prstGeom prst="rect">
            <a:avLst/>
          </a:prstGeom>
          <a:noFill/>
        </p:spPr>
        <p:txBody>
          <a:bodyPr wrap="none" rtlCol="0">
            <a:spAutoFit/>
          </a:bodyPr>
          <a:lstStyle/>
          <a:p>
            <a:r>
              <a:rPr lang="en-US" sz="2000" dirty="0" smtClean="0">
                <a:solidFill>
                  <a:schemeClr val="accent1">
                    <a:lumMod val="75000"/>
                  </a:schemeClr>
                </a:solidFill>
                <a:latin typeface="Century Gothic"/>
                <a:cs typeface="Century Gothic"/>
              </a:rPr>
              <a:t>Health of Populations</a:t>
            </a:r>
            <a:endParaRPr lang="en-US" sz="2000" dirty="0">
              <a:solidFill>
                <a:schemeClr val="accent1">
                  <a:lumMod val="75000"/>
                </a:schemeClr>
              </a:solidFill>
              <a:latin typeface="Century Gothic"/>
              <a:cs typeface="Century Gothic"/>
            </a:endParaRPr>
          </a:p>
        </p:txBody>
      </p:sp>
      <p:sp>
        <p:nvSpPr>
          <p:cNvPr id="6" name="TextBox 5"/>
          <p:cNvSpPr txBox="1"/>
          <p:nvPr/>
        </p:nvSpPr>
        <p:spPr>
          <a:xfrm>
            <a:off x="1646280" y="3356282"/>
            <a:ext cx="1571138" cy="707886"/>
          </a:xfrm>
          <a:prstGeom prst="rect">
            <a:avLst/>
          </a:prstGeom>
          <a:noFill/>
        </p:spPr>
        <p:txBody>
          <a:bodyPr wrap="none" rtlCol="0">
            <a:spAutoFit/>
          </a:bodyPr>
          <a:lstStyle/>
          <a:p>
            <a:r>
              <a:rPr lang="en-US" sz="2000" dirty="0" smtClean="0">
                <a:solidFill>
                  <a:schemeClr val="accent1">
                    <a:lumMod val="75000"/>
                  </a:schemeClr>
                </a:solidFill>
                <a:latin typeface="Century Gothic"/>
                <a:cs typeface="Century Gothic"/>
              </a:rPr>
              <a:t>Patient </a:t>
            </a:r>
          </a:p>
          <a:p>
            <a:r>
              <a:rPr lang="en-US" sz="2000" dirty="0" smtClean="0">
                <a:solidFill>
                  <a:schemeClr val="accent1">
                    <a:lumMod val="75000"/>
                  </a:schemeClr>
                </a:solidFill>
                <a:latin typeface="Century Gothic"/>
                <a:cs typeface="Century Gothic"/>
              </a:rPr>
              <a:t>Experience</a:t>
            </a:r>
            <a:endParaRPr lang="en-US" sz="2000" dirty="0">
              <a:solidFill>
                <a:schemeClr val="accent1">
                  <a:lumMod val="75000"/>
                </a:schemeClr>
              </a:solidFill>
              <a:latin typeface="Century Gothic"/>
              <a:cs typeface="Century Gothic"/>
            </a:endParaRPr>
          </a:p>
        </p:txBody>
      </p:sp>
      <p:sp>
        <p:nvSpPr>
          <p:cNvPr id="7" name="TextBox 6"/>
          <p:cNvSpPr txBox="1"/>
          <p:nvPr/>
        </p:nvSpPr>
        <p:spPr>
          <a:xfrm>
            <a:off x="5884001" y="3356282"/>
            <a:ext cx="1739899" cy="707886"/>
          </a:xfrm>
          <a:prstGeom prst="rect">
            <a:avLst/>
          </a:prstGeom>
          <a:noFill/>
        </p:spPr>
        <p:txBody>
          <a:bodyPr wrap="square" rtlCol="0">
            <a:spAutoFit/>
          </a:bodyPr>
          <a:lstStyle/>
          <a:p>
            <a:r>
              <a:rPr lang="en-US" sz="2000" dirty="0" smtClean="0">
                <a:solidFill>
                  <a:schemeClr val="accent1">
                    <a:lumMod val="75000"/>
                  </a:schemeClr>
                </a:solidFill>
                <a:latin typeface="Century Gothic"/>
                <a:cs typeface="Century Gothic"/>
              </a:rPr>
              <a:t>Reducing Costs</a:t>
            </a:r>
            <a:endParaRPr lang="en-US" sz="2000" dirty="0">
              <a:solidFill>
                <a:schemeClr val="accent1">
                  <a:lumMod val="75000"/>
                </a:schemeClr>
              </a:solidFill>
              <a:latin typeface="Century Gothic"/>
              <a:cs typeface="Century Gothic"/>
            </a:endParaRPr>
          </a:p>
        </p:txBody>
      </p:sp>
    </p:spTree>
    <p:extLst>
      <p:ext uri="{BB962C8B-B14F-4D97-AF65-F5344CB8AC3E}">
        <p14:creationId xmlns:p14="http://schemas.microsoft.com/office/powerpoint/2010/main" val="11115932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0898" y="2540101"/>
            <a:ext cx="6539046" cy="3271678"/>
          </a:xfrm>
        </p:spPr>
        <p:txBody>
          <a:bodyPr>
            <a:normAutofit/>
          </a:bodyPr>
          <a:lstStyle/>
          <a:p>
            <a:pPr algn="l"/>
            <a:r>
              <a:rPr lang="en-US" sz="2800" dirty="0" smtClean="0"/>
              <a:t>Patient- and family-centered care is working </a:t>
            </a:r>
            <a:r>
              <a:rPr lang="en-US" sz="2800" b="1" dirty="0" smtClean="0"/>
              <a:t>with</a:t>
            </a:r>
            <a:r>
              <a:rPr lang="en-US" sz="2800" dirty="0" smtClean="0"/>
              <a:t> patients and families, rather than just doing </a:t>
            </a:r>
            <a:r>
              <a:rPr lang="en-US" sz="2800" b="1" dirty="0" smtClean="0"/>
              <a:t>to</a:t>
            </a:r>
            <a:r>
              <a:rPr lang="en-US" sz="2800" dirty="0" smtClean="0"/>
              <a:t> or </a:t>
            </a:r>
            <a:r>
              <a:rPr lang="en-US" sz="2800" b="1" dirty="0" smtClean="0"/>
              <a:t>for</a:t>
            </a:r>
            <a:r>
              <a:rPr lang="en-US" sz="2800" dirty="0" smtClean="0"/>
              <a:t> them.</a:t>
            </a:r>
            <a:br>
              <a:rPr lang="en-US" sz="2800" dirty="0" smtClean="0"/>
            </a:br>
            <a:r>
              <a:rPr lang="en-US" sz="2800" dirty="0" smtClean="0"/>
              <a:t/>
            </a:r>
            <a:br>
              <a:rPr lang="en-US" sz="2800" dirty="0" smtClean="0"/>
            </a:br>
            <a:r>
              <a:rPr lang="en-US" sz="2800" dirty="0" smtClean="0"/>
              <a:t>We cannot work with families if they are locked out of our clinical units.</a:t>
            </a:r>
            <a:endParaRPr lang="en-US" sz="2800" dirty="0"/>
          </a:p>
        </p:txBody>
      </p:sp>
      <p:pic>
        <p:nvPicPr>
          <p:cNvPr id="3" name="Picture 5" descr="TC122.jpg"/>
          <p:cNvPicPr>
            <a:picLocks noChangeAspect="1"/>
          </p:cNvPicPr>
          <p:nvPr/>
        </p:nvPicPr>
        <p:blipFill>
          <a:blip r:embed="rId3">
            <a:extLst>
              <a:ext uri="{28A0092B-C50C-407E-A947-70E740481C1C}">
                <a14:useLocalDpi xmlns:a14="http://schemas.microsoft.com/office/drawing/2010/main" val="0"/>
              </a:ext>
            </a:extLst>
          </a:blip>
          <a:srcRect t="10802"/>
          <a:stretch>
            <a:fillRect/>
          </a:stretch>
        </p:blipFill>
        <p:spPr bwMode="auto">
          <a:xfrm>
            <a:off x="794332" y="295615"/>
            <a:ext cx="3103022" cy="20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b="5275"/>
          <a:stretch/>
        </p:blipFill>
        <p:spPr>
          <a:xfrm>
            <a:off x="4263794" y="295615"/>
            <a:ext cx="3848518" cy="2077544"/>
          </a:xfrm>
          <a:prstGeom prst="rect">
            <a:avLst/>
          </a:prstGeom>
        </p:spPr>
      </p:pic>
    </p:spTree>
    <p:extLst>
      <p:ext uri="{BB962C8B-B14F-4D97-AF65-F5344CB8AC3E}">
        <p14:creationId xmlns:p14="http://schemas.microsoft.com/office/powerpoint/2010/main" val="9027512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218" y="0"/>
            <a:ext cx="8229600" cy="1143000"/>
          </a:xfrm>
        </p:spPr>
        <p:txBody>
          <a:bodyPr>
            <a:normAutofit/>
          </a:bodyPr>
          <a:lstStyle/>
          <a:p>
            <a:endParaRPr lang="en-US" dirty="0"/>
          </a:p>
        </p:txBody>
      </p:sp>
      <p:sp>
        <p:nvSpPr>
          <p:cNvPr id="3" name="Content Placeholder 2"/>
          <p:cNvSpPr>
            <a:spLocks noGrp="1"/>
          </p:cNvSpPr>
          <p:nvPr>
            <p:ph idx="1"/>
          </p:nvPr>
        </p:nvSpPr>
        <p:spPr>
          <a:xfrm>
            <a:off x="4452143" y="1825297"/>
            <a:ext cx="4492425" cy="2724542"/>
          </a:xfrm>
        </p:spPr>
        <p:txBody>
          <a:bodyPr>
            <a:noAutofit/>
          </a:bodyPr>
          <a:lstStyle/>
          <a:p>
            <a:pPr marL="0" lvl="0" indent="0">
              <a:buNone/>
            </a:pPr>
            <a:r>
              <a:rPr lang="en-US" sz="2400" dirty="0"/>
              <a:t>A recent (2014) </a:t>
            </a:r>
            <a:r>
              <a:rPr lang="en-US" sz="2400" dirty="0" smtClean="0"/>
              <a:t>report from the NPSF Lucian </a:t>
            </a:r>
            <a:r>
              <a:rPr lang="en-US" sz="2400" dirty="0" err="1"/>
              <a:t>Leape</a:t>
            </a:r>
            <a:r>
              <a:rPr lang="en-US" sz="2400" dirty="0"/>
              <a:t> </a:t>
            </a:r>
            <a:r>
              <a:rPr lang="en-US" sz="2400" dirty="0" smtClean="0"/>
              <a:t>Institute </a:t>
            </a:r>
            <a:r>
              <a:rPr lang="en-US" sz="2400" dirty="0" smtClean="0"/>
              <a:t>at </a:t>
            </a:r>
            <a:r>
              <a:rPr lang="en-US" sz="2400" dirty="0"/>
              <a:t>the National Patient Safety Foundation affirms that “patients and families can play a critical role in preventing medical errors and reducing harm.</a:t>
            </a:r>
            <a:r>
              <a:rPr lang="en-US" sz="2400" dirty="0" smtClean="0"/>
              <a:t>”</a:t>
            </a:r>
            <a:endParaRPr lang="en-US" sz="2400" dirty="0"/>
          </a:p>
        </p:txBody>
      </p:sp>
      <p:pic>
        <p:nvPicPr>
          <p:cNvPr id="4" name="Picture 3" descr="Safety is Person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81" y="1072974"/>
            <a:ext cx="3807718" cy="4828381"/>
          </a:xfrm>
          <a:prstGeom prst="rect">
            <a:avLst/>
          </a:prstGeom>
        </p:spPr>
      </p:pic>
    </p:spTree>
    <p:extLst>
      <p:ext uri="{BB962C8B-B14F-4D97-AF65-F5344CB8AC3E}">
        <p14:creationId xmlns:p14="http://schemas.microsoft.com/office/powerpoint/2010/main" val="6991867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Evidence to Guide Practice</a:t>
            </a:r>
            <a:endParaRPr lang="en-US" dirty="0"/>
          </a:p>
        </p:txBody>
      </p:sp>
    </p:spTree>
    <p:extLst>
      <p:ext uri="{BB962C8B-B14F-4D97-AF65-F5344CB8AC3E}">
        <p14:creationId xmlns:p14="http://schemas.microsoft.com/office/powerpoint/2010/main" val="42831966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to Guide Practice. . .</a:t>
            </a:r>
            <a:endParaRPr lang="en-US" dirty="0"/>
          </a:p>
        </p:txBody>
      </p:sp>
      <p:sp>
        <p:nvSpPr>
          <p:cNvPr id="3" name="Content Placeholder 2"/>
          <p:cNvSpPr>
            <a:spLocks noGrp="1"/>
          </p:cNvSpPr>
          <p:nvPr>
            <p:ph idx="1"/>
          </p:nvPr>
        </p:nvSpPr>
        <p:spPr>
          <a:xfrm>
            <a:off x="457200" y="1790325"/>
            <a:ext cx="8229600" cy="4525963"/>
          </a:xfrm>
        </p:spPr>
        <p:txBody>
          <a:bodyPr>
            <a:noAutofit/>
          </a:bodyPr>
          <a:lstStyle/>
          <a:p>
            <a:pPr marL="0" indent="0">
              <a:buNone/>
            </a:pPr>
            <a:r>
              <a:rPr lang="en-US" dirty="0" smtClean="0"/>
              <a:t>Social Isolation is a risk factor . . . </a:t>
            </a:r>
          </a:p>
          <a:p>
            <a:pPr marL="0" indent="0">
              <a:buNone/>
            </a:pPr>
            <a:endParaRPr lang="en-US" sz="2400" dirty="0" smtClean="0"/>
          </a:p>
          <a:p>
            <a:pPr marL="0" indent="0">
              <a:buNone/>
            </a:pPr>
            <a:r>
              <a:rPr lang="en-US" sz="2400" dirty="0" smtClean="0"/>
              <a:t>Research is clear that isolating patients at their most vulnerable times from the people who know them best places them at risk for medical error, emotional harm, inconsistencies in care, and costly unnecessary care (</a:t>
            </a:r>
            <a:r>
              <a:rPr lang="en-US" sz="2400" dirty="0" err="1" smtClean="0"/>
              <a:t>Cacioppo</a:t>
            </a:r>
            <a:r>
              <a:rPr lang="en-US" sz="2400" dirty="0" smtClean="0"/>
              <a:t> &amp; </a:t>
            </a:r>
            <a:r>
              <a:rPr lang="en-US" sz="2400" dirty="0" err="1" smtClean="0"/>
              <a:t>Hawkley</a:t>
            </a:r>
            <a:r>
              <a:rPr lang="en-US" sz="2400" dirty="0" smtClean="0"/>
              <a:t>, 2003; Clark, 2003). </a:t>
            </a:r>
          </a:p>
          <a:p>
            <a:pPr marL="0" indent="0">
              <a:buNone/>
            </a:pPr>
            <a:endParaRPr lang="en-US" sz="2800" dirty="0"/>
          </a:p>
        </p:txBody>
      </p:sp>
    </p:spTree>
    <p:extLst>
      <p:ext uri="{BB962C8B-B14F-4D97-AF65-F5344CB8AC3E}">
        <p14:creationId xmlns:p14="http://schemas.microsoft.com/office/powerpoint/2010/main" val="24562650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to Guide Practice. . .</a:t>
            </a:r>
            <a:endParaRPr lang="en-US" dirty="0"/>
          </a:p>
        </p:txBody>
      </p:sp>
      <p:sp>
        <p:nvSpPr>
          <p:cNvPr id="3" name="Content Placeholder 2"/>
          <p:cNvSpPr>
            <a:spLocks noGrp="1"/>
          </p:cNvSpPr>
          <p:nvPr>
            <p:ph idx="1"/>
          </p:nvPr>
        </p:nvSpPr>
        <p:spPr>
          <a:xfrm>
            <a:off x="588572" y="1686103"/>
            <a:ext cx="4567757" cy="3142280"/>
          </a:xfrm>
        </p:spPr>
        <p:txBody>
          <a:bodyPr>
            <a:noAutofit/>
          </a:bodyPr>
          <a:lstStyle/>
          <a:p>
            <a:pPr marL="0" indent="0">
              <a:lnSpc>
                <a:spcPct val="110000"/>
              </a:lnSpc>
              <a:buNone/>
            </a:pPr>
            <a:r>
              <a:rPr lang="en-US" sz="2400" dirty="0" smtClean="0"/>
              <a:t>Research indicates that for many older patients, hospitalization for acute or critical illness is associated with reduced cognitive function (</a:t>
            </a:r>
            <a:r>
              <a:rPr lang="en-US" sz="2400" dirty="0" err="1" smtClean="0"/>
              <a:t>Ehlenbach</a:t>
            </a:r>
            <a:r>
              <a:rPr lang="en-US" sz="2400" dirty="0" smtClean="0"/>
              <a:t>, 2010). </a:t>
            </a:r>
          </a:p>
        </p:txBody>
      </p:sp>
      <p:pic>
        <p:nvPicPr>
          <p:cNvPr id="4" name="Picture 3"/>
          <p:cNvPicPr>
            <a:picLocks noChangeAspect="1"/>
          </p:cNvPicPr>
          <p:nvPr/>
        </p:nvPicPr>
        <p:blipFill>
          <a:blip r:embed="rId3"/>
          <a:stretch>
            <a:fillRect/>
          </a:stretch>
        </p:blipFill>
        <p:spPr>
          <a:xfrm>
            <a:off x="5144524" y="1855985"/>
            <a:ext cx="3441146" cy="2282628"/>
          </a:xfrm>
          <a:prstGeom prst="rect">
            <a:avLst/>
          </a:prstGeom>
        </p:spPr>
      </p:pic>
      <p:sp>
        <p:nvSpPr>
          <p:cNvPr id="5" name="TextBox 4"/>
          <p:cNvSpPr txBox="1"/>
          <p:nvPr/>
        </p:nvSpPr>
        <p:spPr>
          <a:xfrm>
            <a:off x="628461" y="4377296"/>
            <a:ext cx="7957209" cy="2086725"/>
          </a:xfrm>
          <a:prstGeom prst="rect">
            <a:avLst/>
          </a:prstGeom>
          <a:noFill/>
        </p:spPr>
        <p:txBody>
          <a:bodyPr wrap="square" rtlCol="0">
            <a:spAutoFit/>
          </a:bodyPr>
          <a:lstStyle/>
          <a:p>
            <a:pPr>
              <a:lnSpc>
                <a:spcPct val="110000"/>
              </a:lnSpc>
            </a:pPr>
            <a:r>
              <a:rPr lang="en-US" dirty="0">
                <a:latin typeface="Century Gothic"/>
                <a:cs typeface="Century Gothic"/>
              </a:rPr>
              <a:t>Families and other </a:t>
            </a:r>
            <a:r>
              <a:rPr lang="en-US" dirty="0" smtClean="0">
                <a:latin typeface="Century Gothic"/>
                <a:cs typeface="Century Gothic"/>
              </a:rPr>
              <a:t>care partners are </a:t>
            </a:r>
            <a:r>
              <a:rPr lang="en-US" dirty="0">
                <a:latin typeface="Century Gothic"/>
                <a:cs typeface="Century Gothic"/>
              </a:rPr>
              <a:t>much more keenly aware of any change in cognitive function than hospital staff and therefore are a valuable resource during hospitalization. </a:t>
            </a:r>
          </a:p>
          <a:p>
            <a:endParaRPr lang="en-US" dirty="0"/>
          </a:p>
        </p:txBody>
      </p:sp>
    </p:spTree>
    <p:extLst>
      <p:ext uri="{BB962C8B-B14F-4D97-AF65-F5344CB8AC3E}">
        <p14:creationId xmlns:p14="http://schemas.microsoft.com/office/powerpoint/2010/main" val="2502967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algn="l"/>
            <a:r>
              <a:rPr lang="en-US" sz="4000" dirty="0" smtClean="0"/>
              <a:t>A Call to Action</a:t>
            </a:r>
            <a:br>
              <a:rPr lang="en-US" sz="4000" dirty="0" smtClean="0"/>
            </a:br>
            <a:r>
              <a:rPr lang="en-US" sz="4000" dirty="0" smtClean="0"/>
              <a:t/>
            </a:r>
            <a:br>
              <a:rPr lang="en-US" sz="4000" dirty="0" smtClean="0"/>
            </a:br>
            <a:r>
              <a:rPr lang="en-US" sz="4000" dirty="0" smtClean="0"/>
              <a:t>Our hospital must take action now to change the concept of families as “visitors.”</a:t>
            </a:r>
            <a:endParaRPr lang="en-US" sz="4000" dirty="0"/>
          </a:p>
        </p:txBody>
      </p:sp>
    </p:spTree>
    <p:extLst>
      <p:ext uri="{BB962C8B-B14F-4D97-AF65-F5344CB8AC3E}">
        <p14:creationId xmlns:p14="http://schemas.microsoft.com/office/powerpoint/2010/main" val="9903294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to Guide Practice . . .</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For patients, evidence suggests that supporting family presence and participation according to patient preference: </a:t>
            </a:r>
          </a:p>
          <a:p>
            <a:pPr lvl="1"/>
            <a:r>
              <a:rPr lang="en-US" dirty="0" smtClean="0"/>
              <a:t>Decreases anxiety and confusion and agitation.</a:t>
            </a:r>
          </a:p>
          <a:p>
            <a:pPr lvl="1"/>
            <a:r>
              <a:rPr lang="en-US" dirty="0" smtClean="0"/>
              <a:t>Reduces cardiovascular complications. </a:t>
            </a:r>
          </a:p>
          <a:p>
            <a:pPr lvl="1"/>
            <a:r>
              <a:rPr lang="en-US" dirty="0" smtClean="0"/>
              <a:t>Makes the patient feel more secure.</a:t>
            </a:r>
          </a:p>
          <a:p>
            <a:pPr lvl="1"/>
            <a:r>
              <a:rPr lang="en-US" dirty="0" smtClean="0"/>
              <a:t>Increases patient satisfaction.</a:t>
            </a:r>
          </a:p>
          <a:p>
            <a:pPr lvl="1"/>
            <a:r>
              <a:rPr lang="en-US" dirty="0" smtClean="0"/>
              <a:t>Increases quality and safety.</a:t>
            </a:r>
          </a:p>
        </p:txBody>
      </p:sp>
    </p:spTree>
    <p:extLst>
      <p:ext uri="{BB962C8B-B14F-4D97-AF65-F5344CB8AC3E}">
        <p14:creationId xmlns:p14="http://schemas.microsoft.com/office/powerpoint/2010/main" val="11420934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to Guide Practice . . .</a:t>
            </a:r>
            <a:endParaRPr lang="en-US" dirty="0"/>
          </a:p>
        </p:txBody>
      </p:sp>
      <p:sp>
        <p:nvSpPr>
          <p:cNvPr id="3" name="Content Placeholder 2"/>
          <p:cNvSpPr>
            <a:spLocks noGrp="1"/>
          </p:cNvSpPr>
          <p:nvPr>
            <p:ph idx="1"/>
          </p:nvPr>
        </p:nvSpPr>
        <p:spPr>
          <a:xfrm>
            <a:off x="457200" y="1545455"/>
            <a:ext cx="7654987" cy="4377799"/>
          </a:xfrm>
        </p:spPr>
        <p:txBody>
          <a:bodyPr>
            <a:noAutofit/>
          </a:bodyPr>
          <a:lstStyle/>
          <a:p>
            <a:pPr marL="0" indent="0">
              <a:lnSpc>
                <a:spcPct val="100000"/>
              </a:lnSpc>
              <a:buNone/>
            </a:pPr>
            <a:r>
              <a:rPr lang="en-US" sz="2500" dirty="0"/>
              <a:t>For family members, </a:t>
            </a:r>
            <a:r>
              <a:rPr lang="en-US" sz="2500" dirty="0" smtClean="0"/>
              <a:t>evidence suggests that </a:t>
            </a:r>
            <a:r>
              <a:rPr lang="en-US" sz="2500" dirty="0" smtClean="0">
                <a:solidFill>
                  <a:schemeClr val="tx1"/>
                </a:solidFill>
              </a:rPr>
              <a:t>unrestricted visitation: </a:t>
            </a:r>
          </a:p>
          <a:p>
            <a:pPr lvl="1">
              <a:lnSpc>
                <a:spcPct val="110000"/>
              </a:lnSpc>
            </a:pPr>
            <a:r>
              <a:rPr lang="en-US" sz="2500" dirty="0" smtClean="0"/>
              <a:t>Increases family satisfaction.</a:t>
            </a:r>
          </a:p>
          <a:p>
            <a:pPr lvl="1">
              <a:lnSpc>
                <a:spcPct val="110000"/>
              </a:lnSpc>
            </a:pPr>
            <a:r>
              <a:rPr lang="en-US" sz="2500" dirty="0" smtClean="0"/>
              <a:t>Decreases family member anxiety.</a:t>
            </a:r>
          </a:p>
          <a:p>
            <a:pPr lvl="1">
              <a:lnSpc>
                <a:spcPct val="110000"/>
              </a:lnSpc>
            </a:pPr>
            <a:r>
              <a:rPr lang="en-US" sz="2500" dirty="0" smtClean="0"/>
              <a:t>Promotes better communication.</a:t>
            </a:r>
          </a:p>
          <a:p>
            <a:pPr lvl="1">
              <a:lnSpc>
                <a:spcPct val="110000"/>
              </a:lnSpc>
            </a:pPr>
            <a:r>
              <a:rPr lang="en-US" sz="2500" dirty="0" smtClean="0"/>
              <a:t>Contributes to better understanding of the patient.</a:t>
            </a:r>
          </a:p>
          <a:p>
            <a:pPr lvl="1">
              <a:lnSpc>
                <a:spcPct val="110000"/>
              </a:lnSpc>
            </a:pPr>
            <a:r>
              <a:rPr lang="en-US" sz="2500" dirty="0" smtClean="0"/>
              <a:t>Allows for more opportunities for patient/family teaching as the family becomes more involved in care.</a:t>
            </a:r>
          </a:p>
        </p:txBody>
      </p:sp>
    </p:spTree>
    <p:extLst>
      <p:ext uri="{BB962C8B-B14F-4D97-AF65-F5344CB8AC3E}">
        <p14:creationId xmlns:p14="http://schemas.microsoft.com/office/powerpoint/2010/main" val="26935099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804" y="930639"/>
            <a:ext cx="7305963" cy="4510867"/>
          </a:xfrm>
        </p:spPr>
        <p:txBody>
          <a:bodyPr>
            <a:normAutofit fontScale="90000"/>
          </a:bodyPr>
          <a:lstStyle/>
          <a:p>
            <a:pPr lvl="0"/>
            <a:r>
              <a:rPr lang="en-US" sz="3600" b="1" dirty="0" smtClean="0"/>
              <a:t/>
            </a:r>
            <a:br>
              <a:rPr lang="en-US" sz="3600" b="1" dirty="0" smtClean="0"/>
            </a:br>
            <a:r>
              <a:rPr lang="en-US" sz="3600" b="1" dirty="0"/>
              <a:t/>
            </a:r>
            <a:br>
              <a:rPr lang="en-US" sz="3600" b="1" dirty="0"/>
            </a:br>
            <a:r>
              <a:rPr lang="en-US" sz="3600" b="1" dirty="0" smtClean="0"/>
              <a:t> </a:t>
            </a:r>
            <a:r>
              <a:rPr lang="en-US" sz="4900" dirty="0" smtClean="0"/>
              <a:t>Exemplar Hospitals</a:t>
            </a:r>
            <a:br>
              <a:rPr lang="en-US" sz="4900" dirty="0" smtClean="0"/>
            </a:br>
            <a:r>
              <a:rPr lang="en-US" dirty="0" smtClean="0"/>
              <a:t/>
            </a:r>
            <a:br>
              <a:rPr lang="en-US" dirty="0" smtClean="0"/>
            </a:br>
            <a:r>
              <a:rPr lang="en-US" dirty="0" smtClean="0"/>
              <a:t>	</a:t>
            </a:r>
            <a:r>
              <a:rPr lang="en-US" sz="3300" b="1" dirty="0" smtClean="0"/>
              <a:t>Many </a:t>
            </a:r>
            <a:r>
              <a:rPr lang="en-US" sz="3300" b="1" dirty="0"/>
              <a:t>leading hospitals</a:t>
            </a:r>
            <a:r>
              <a:rPr lang="en-US" sz="3300" dirty="0"/>
              <a:t> already </a:t>
            </a:r>
            <a:r>
              <a:rPr lang="en-US" sz="3300" dirty="0" smtClean="0"/>
              <a:t>	recognize </a:t>
            </a:r>
            <a:r>
              <a:rPr lang="en-US" sz="3300" dirty="0"/>
              <a:t>that partnering with </a:t>
            </a:r>
            <a:r>
              <a:rPr lang="en-US" sz="3300" dirty="0" smtClean="0"/>
              <a:t>	patients </a:t>
            </a:r>
            <a:r>
              <a:rPr lang="en-US" sz="3300" dirty="0"/>
              <a:t>and families is a </a:t>
            </a:r>
            <a:r>
              <a:rPr lang="en-US" sz="3300" b="1" dirty="0"/>
              <a:t>smart </a:t>
            </a:r>
            <a:r>
              <a:rPr lang="en-US" sz="3300" b="1" dirty="0" smtClean="0"/>
              <a:t>	business </a:t>
            </a:r>
            <a:r>
              <a:rPr lang="en-US" sz="3300" b="1" dirty="0"/>
              <a:t>strategy</a:t>
            </a:r>
            <a:r>
              <a:rPr lang="en-US" sz="3300" dirty="0"/>
              <a:t>.</a:t>
            </a:r>
            <a:br>
              <a:rPr lang="en-US" sz="3300" dirty="0"/>
            </a:br>
            <a:endParaRPr lang="en-US" sz="3300" dirty="0"/>
          </a:p>
        </p:txBody>
      </p:sp>
    </p:spTree>
    <p:extLst>
      <p:ext uri="{BB962C8B-B14F-4D97-AF65-F5344CB8AC3E}">
        <p14:creationId xmlns:p14="http://schemas.microsoft.com/office/powerpoint/2010/main" val="31920007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03" y="197077"/>
            <a:ext cx="8229600" cy="1143000"/>
          </a:xfrm>
        </p:spPr>
        <p:txBody>
          <a:bodyPr>
            <a:noAutofit/>
          </a:bodyPr>
          <a:lstStyle/>
          <a:p>
            <a:r>
              <a:rPr lang="en-US" sz="3600" dirty="0" err="1"/>
              <a:t>Vidant</a:t>
            </a:r>
            <a:r>
              <a:rPr lang="en-US" sz="3600" dirty="0"/>
              <a:t> Health: Changing the Concept of Families as Visitors</a:t>
            </a:r>
          </a:p>
        </p:txBody>
      </p:sp>
      <p:pic>
        <p:nvPicPr>
          <p:cNvPr id="7" name="Content Placeholder 6" descr="Welcome to 2 North crop.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67" b="-43"/>
          <a:stretch/>
        </p:blipFill>
        <p:spPr>
          <a:xfrm>
            <a:off x="3515100" y="1581638"/>
            <a:ext cx="3196469" cy="2721205"/>
          </a:xfrm>
        </p:spPr>
      </p:pic>
      <p:pic>
        <p:nvPicPr>
          <p:cNvPr id="5" name="Picture 4" descr="Pitt County ICU neg - 0922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2389" y="1581638"/>
            <a:ext cx="3145878" cy="272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Documents and Settings\All Users\Documents\Kodak Pictures\Amy\ECHI PFCC 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871" y="1581638"/>
            <a:ext cx="2323632" cy="41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44576" y="4663040"/>
            <a:ext cx="5141047" cy="1200328"/>
          </a:xfrm>
          <a:prstGeom prst="rect">
            <a:avLst/>
          </a:prstGeom>
        </p:spPr>
        <p:txBody>
          <a:bodyPr wrap="square">
            <a:spAutoFit/>
          </a:bodyPr>
          <a:lstStyle/>
          <a:p>
            <a:pPr marL="0" indent="0">
              <a:buNone/>
            </a:pPr>
            <a:r>
              <a:rPr lang="en-US" dirty="0">
                <a:latin typeface="Century Gothic"/>
                <a:cs typeface="Century Gothic"/>
              </a:rPr>
              <a:t>The message of partnership is </a:t>
            </a:r>
            <a:r>
              <a:rPr lang="en-US" dirty="0" smtClean="0">
                <a:latin typeface="Century Gothic"/>
                <a:cs typeface="Century Gothic"/>
              </a:rPr>
              <a:t>now a </a:t>
            </a:r>
            <a:r>
              <a:rPr lang="en-US" dirty="0">
                <a:latin typeface="Century Gothic"/>
                <a:cs typeface="Century Gothic"/>
              </a:rPr>
              <a:t>first impression for cardiac patients and their families.</a:t>
            </a:r>
          </a:p>
        </p:txBody>
      </p:sp>
    </p:spTree>
    <p:extLst>
      <p:ext uri="{BB962C8B-B14F-4D97-AF65-F5344CB8AC3E}">
        <p14:creationId xmlns:p14="http://schemas.microsoft.com/office/powerpoint/2010/main" val="5022062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1143000"/>
          </a:xfrm>
        </p:spPr>
        <p:txBody>
          <a:bodyPr>
            <a:noAutofit/>
          </a:bodyPr>
          <a:lstStyle/>
          <a:p>
            <a:r>
              <a:rPr lang="en-US" sz="3200" dirty="0" err="1">
                <a:ea typeface="ＭＳ Ｐゴシック" charset="0"/>
              </a:rPr>
              <a:t>Vidant</a:t>
            </a:r>
            <a:r>
              <a:rPr lang="en-US" sz="3200" dirty="0">
                <a:ea typeface="ＭＳ Ｐゴシック" charset="0"/>
              </a:rPr>
              <a:t> Health, Greenville, NC</a:t>
            </a:r>
            <a:br>
              <a:rPr lang="en-US" sz="3200" dirty="0">
                <a:ea typeface="ＭＳ Ｐゴシック" charset="0"/>
              </a:rPr>
            </a:br>
            <a:r>
              <a:rPr lang="en-US" sz="3200" dirty="0"/>
              <a:t>A Key Strategy for Quality and Safety</a:t>
            </a:r>
          </a:p>
        </p:txBody>
      </p:sp>
      <p:sp>
        <p:nvSpPr>
          <p:cNvPr id="4" name="Content Placeholder 3"/>
          <p:cNvSpPr>
            <a:spLocks noGrp="1"/>
          </p:cNvSpPr>
          <p:nvPr>
            <p:ph idx="1"/>
          </p:nvPr>
        </p:nvSpPr>
        <p:spPr>
          <a:xfrm>
            <a:off x="457200" y="1790325"/>
            <a:ext cx="8229600" cy="4525963"/>
          </a:xfrm>
        </p:spPr>
        <p:txBody>
          <a:bodyPr>
            <a:normAutofit fontScale="85000" lnSpcReduction="20000"/>
          </a:bodyPr>
          <a:lstStyle/>
          <a:p>
            <a:pPr>
              <a:lnSpc>
                <a:spcPct val="110000"/>
              </a:lnSpc>
              <a:spcBef>
                <a:spcPts val="3048"/>
              </a:spcBef>
            </a:pPr>
            <a:r>
              <a:rPr lang="en-US" dirty="0">
                <a:ea typeface="ＭＳ Ｐゴシック" charset="0"/>
              </a:rPr>
              <a:t>Dramatic improvement in the UHC Scorecard composite for patient-centeredness: 16</a:t>
            </a:r>
            <a:r>
              <a:rPr lang="en-US" baseline="30000" dirty="0">
                <a:ea typeface="ＭＳ Ｐゴシック" charset="0"/>
              </a:rPr>
              <a:t>th </a:t>
            </a:r>
            <a:r>
              <a:rPr lang="en-US" dirty="0">
                <a:ea typeface="ＭＳ Ｐゴシック" charset="0"/>
              </a:rPr>
              <a:t>in 2009, 3</a:t>
            </a:r>
            <a:r>
              <a:rPr lang="en-US" baseline="30000" dirty="0">
                <a:ea typeface="ＭＳ Ｐゴシック" charset="0"/>
              </a:rPr>
              <a:t>rd </a:t>
            </a:r>
            <a:r>
              <a:rPr lang="en-US" dirty="0">
                <a:ea typeface="ＭＳ Ｐゴシック" charset="0"/>
              </a:rPr>
              <a:t>in 2010, and 2</a:t>
            </a:r>
            <a:r>
              <a:rPr lang="en-US" baseline="30000" dirty="0">
                <a:ea typeface="ＭＳ Ｐゴシック" charset="0"/>
              </a:rPr>
              <a:t>nd</a:t>
            </a:r>
            <a:r>
              <a:rPr lang="en-US" dirty="0">
                <a:ea typeface="ＭＳ Ｐゴシック" charset="0"/>
              </a:rPr>
              <a:t> in 2011 and 2013</a:t>
            </a:r>
            <a:r>
              <a:rPr lang="en-US" dirty="0" smtClean="0">
                <a:ea typeface="ＭＳ Ｐゴシック" charset="0"/>
              </a:rPr>
              <a:t>.</a:t>
            </a:r>
          </a:p>
          <a:p>
            <a:pPr>
              <a:lnSpc>
                <a:spcPct val="110000"/>
              </a:lnSpc>
              <a:spcBef>
                <a:spcPts val="3048"/>
              </a:spcBef>
            </a:pPr>
            <a:r>
              <a:rPr lang="en-US" dirty="0" smtClean="0">
                <a:ea typeface="ＭＳ Ｐゴシック" charset="0"/>
              </a:rPr>
              <a:t>System</a:t>
            </a:r>
            <a:r>
              <a:rPr lang="en-US" dirty="0">
                <a:ea typeface="ＭＳ Ｐゴシック" charset="0"/>
              </a:rPr>
              <a:t>-wide HCAHPS patient experience at 91</a:t>
            </a:r>
            <a:r>
              <a:rPr lang="en-US" baseline="30000" dirty="0">
                <a:ea typeface="ＭＳ Ｐゴシック" charset="0"/>
              </a:rPr>
              <a:t>st</a:t>
            </a:r>
            <a:r>
              <a:rPr lang="en-US" dirty="0">
                <a:ea typeface="ＭＳ Ｐゴシック" charset="0"/>
              </a:rPr>
              <a:t> percentile</a:t>
            </a:r>
            <a:r>
              <a:rPr lang="en-US" dirty="0" smtClean="0">
                <a:ea typeface="ＭＳ Ｐゴシック" charset="0"/>
              </a:rPr>
              <a:t>.</a:t>
            </a:r>
          </a:p>
          <a:p>
            <a:pPr>
              <a:lnSpc>
                <a:spcPct val="110000"/>
              </a:lnSpc>
              <a:spcBef>
                <a:spcPts val="3048"/>
              </a:spcBef>
            </a:pPr>
            <a:r>
              <a:rPr lang="en-US" dirty="0" smtClean="0">
                <a:ea typeface="ＭＳ Ｐゴシック" charset="0"/>
              </a:rPr>
              <a:t>109 </a:t>
            </a:r>
            <a:r>
              <a:rPr lang="en-US" dirty="0">
                <a:ea typeface="ＭＳ Ｐゴシック" charset="0"/>
              </a:rPr>
              <a:t>Serious Safety Events in 2007, 22 in </a:t>
            </a:r>
            <a:r>
              <a:rPr lang="en-US" dirty="0" smtClean="0">
                <a:ea typeface="ＭＳ Ｐゴシック" charset="0"/>
              </a:rPr>
              <a:t>2012</a:t>
            </a:r>
          </a:p>
          <a:p>
            <a:pPr>
              <a:lnSpc>
                <a:spcPct val="110000"/>
              </a:lnSpc>
              <a:spcBef>
                <a:spcPts val="3048"/>
              </a:spcBef>
            </a:pPr>
            <a:r>
              <a:rPr lang="en-US" dirty="0" smtClean="0">
                <a:ea typeface="ＭＳ Ｐゴシック" charset="0"/>
              </a:rPr>
              <a:t>20 </a:t>
            </a:r>
            <a:r>
              <a:rPr lang="en-US" dirty="0">
                <a:ea typeface="ＭＳ Ｐゴシック" charset="0"/>
              </a:rPr>
              <a:t>Patient and Family Advisors in 2007, 145 </a:t>
            </a:r>
            <a:r>
              <a:rPr lang="en-US" dirty="0" smtClean="0">
                <a:ea typeface="ＭＳ Ｐゴシック" charset="0"/>
              </a:rPr>
              <a:t/>
            </a:r>
            <a:br>
              <a:rPr lang="en-US" dirty="0" smtClean="0">
                <a:ea typeface="ＭＳ Ｐゴシック" charset="0"/>
              </a:rPr>
            </a:br>
            <a:r>
              <a:rPr lang="en-US" dirty="0" smtClean="0">
                <a:ea typeface="ＭＳ Ｐゴシック" charset="0"/>
              </a:rPr>
              <a:t>in </a:t>
            </a:r>
            <a:r>
              <a:rPr lang="en-US" dirty="0">
                <a:ea typeface="ＭＳ Ｐゴシック" charset="0"/>
              </a:rPr>
              <a:t>2012</a:t>
            </a:r>
            <a:endParaRPr lang="en-US" dirty="0"/>
          </a:p>
        </p:txBody>
      </p:sp>
    </p:spTree>
    <p:extLst>
      <p:ext uri="{BB962C8B-B14F-4D97-AF65-F5344CB8AC3E}">
        <p14:creationId xmlns:p14="http://schemas.microsoft.com/office/powerpoint/2010/main" val="31768545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38" y="131384"/>
            <a:ext cx="8859361" cy="1846323"/>
          </a:xfrm>
        </p:spPr>
        <p:txBody>
          <a:bodyPr>
            <a:noAutofit/>
          </a:bodyPr>
          <a:lstStyle/>
          <a:p>
            <a:pPr algn="l"/>
            <a:r>
              <a:rPr lang="en-US" sz="3000" dirty="0"/>
              <a:t>Anne Arundel Medical </a:t>
            </a:r>
            <a:r>
              <a:rPr lang="en-US" sz="3000" dirty="0" smtClean="0"/>
              <a:t>Center, </a:t>
            </a:r>
            <a:r>
              <a:rPr lang="en-US" sz="3000" dirty="0"/>
              <a:t>Annapolis, </a:t>
            </a:r>
            <a:r>
              <a:rPr lang="en-US" sz="3000" dirty="0" smtClean="0"/>
              <a:t>MD Changing </a:t>
            </a:r>
            <a:r>
              <a:rPr lang="en-US" sz="3000" dirty="0"/>
              <a:t>the Concept of Families as Visitors</a:t>
            </a:r>
            <a:r>
              <a:rPr lang="en-US" sz="3000" dirty="0" smtClean="0"/>
              <a:t> </a:t>
            </a:r>
            <a:r>
              <a:rPr lang="en-US" sz="3000" dirty="0"/>
              <a:t/>
            </a:r>
            <a:br>
              <a:rPr lang="en-US" sz="3000" dirty="0"/>
            </a:br>
            <a:r>
              <a:rPr lang="en-US" sz="3000" dirty="0" smtClean="0"/>
              <a:t> </a:t>
            </a:r>
            <a:endParaRPr lang="en-US" sz="3000" dirty="0"/>
          </a:p>
        </p:txBody>
      </p:sp>
      <p:pic>
        <p:nvPicPr>
          <p:cNvPr id="10" name="Picture Placeholder 2" descr="PIneapple Wording.jpg"/>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7522" b="-67522"/>
          <a:stretch>
            <a:fillRect/>
          </a:stretch>
        </p:blipFill>
        <p:spPr>
          <a:xfrm>
            <a:off x="685799" y="-1379539"/>
            <a:ext cx="7657707" cy="10146462"/>
          </a:xfrm>
          <a:prstGeom prst="rect">
            <a:avLst/>
          </a:prstGeom>
        </p:spPr>
      </p:pic>
      <p:pic>
        <p:nvPicPr>
          <p:cNvPr id="11" name="Picture Placeholder 1" descr="Pineapple Crop.tiff"/>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5122" b="15122"/>
          <a:stretch>
            <a:fillRect/>
          </a:stretch>
        </p:blipFill>
        <p:spPr bwMode="auto">
          <a:xfrm>
            <a:off x="4400943" y="4506759"/>
            <a:ext cx="3131019" cy="172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8279674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9"/>
            <a:ext cx="8229600" cy="1143000"/>
          </a:xfrm>
        </p:spPr>
        <p:txBody>
          <a:bodyPr>
            <a:noAutofit/>
          </a:bodyPr>
          <a:lstStyle/>
          <a:p>
            <a:r>
              <a:rPr lang="en-US" sz="3600" dirty="0"/>
              <a:t>Anne Arundel Medical Center Annapolis, </a:t>
            </a:r>
            <a:r>
              <a:rPr lang="en-US" sz="3600" dirty="0" smtClean="0"/>
              <a:t>MD</a:t>
            </a:r>
            <a:endParaRPr lang="en-US" sz="3600" dirty="0"/>
          </a:p>
        </p:txBody>
      </p:sp>
      <p:sp>
        <p:nvSpPr>
          <p:cNvPr id="3" name="Content Placeholder 2"/>
          <p:cNvSpPr>
            <a:spLocks noGrp="1"/>
          </p:cNvSpPr>
          <p:nvPr>
            <p:ph idx="1"/>
          </p:nvPr>
        </p:nvSpPr>
        <p:spPr/>
        <p:txBody>
          <a:bodyPr>
            <a:noAutofit/>
          </a:bodyPr>
          <a:lstStyle/>
          <a:p>
            <a:pPr>
              <a:lnSpc>
                <a:spcPct val="100000"/>
              </a:lnSpc>
              <a:spcBef>
                <a:spcPts val="2376"/>
              </a:spcBef>
            </a:pPr>
            <a:r>
              <a:rPr lang="en-US" sz="2400" dirty="0"/>
              <a:t>Since 2009, the overall rating of the hospital has gone from 75.4% to 82% (the national average </a:t>
            </a:r>
            <a:r>
              <a:rPr lang="en-US" sz="2400" dirty="0" smtClean="0"/>
              <a:t/>
            </a:r>
            <a:br>
              <a:rPr lang="en-US" sz="2400" dirty="0" smtClean="0"/>
            </a:br>
            <a:r>
              <a:rPr lang="en-US" sz="2400" dirty="0" smtClean="0"/>
              <a:t>is </a:t>
            </a:r>
            <a:r>
              <a:rPr lang="en-US" sz="2400" dirty="0"/>
              <a:t>70%). </a:t>
            </a:r>
            <a:endParaRPr lang="en-US" sz="2400" dirty="0" smtClean="0"/>
          </a:p>
          <a:p>
            <a:pPr>
              <a:lnSpc>
                <a:spcPct val="100000"/>
              </a:lnSpc>
              <a:spcBef>
                <a:spcPts val="2376"/>
              </a:spcBef>
            </a:pPr>
            <a:r>
              <a:rPr lang="en-US" sz="2400" dirty="0" smtClean="0"/>
              <a:t>The </a:t>
            </a:r>
            <a:r>
              <a:rPr lang="en-US" sz="2400" dirty="0"/>
              <a:t>hospital regularly has the highest </a:t>
            </a:r>
            <a:r>
              <a:rPr lang="en-US" sz="2400" dirty="0">
                <a:ea typeface="ＭＳ Ｐゴシック" charset="0"/>
              </a:rPr>
              <a:t>HCAHPS </a:t>
            </a:r>
            <a:r>
              <a:rPr lang="en-US" sz="2400" dirty="0"/>
              <a:t>patient experience scores in the state of </a:t>
            </a:r>
            <a:r>
              <a:rPr lang="en-US" sz="2400" dirty="0" smtClean="0"/>
              <a:t>Maryland.</a:t>
            </a:r>
          </a:p>
          <a:p>
            <a:pPr>
              <a:lnSpc>
                <a:spcPct val="100000"/>
              </a:lnSpc>
              <a:spcBef>
                <a:spcPts val="2376"/>
              </a:spcBef>
            </a:pPr>
            <a:r>
              <a:rPr lang="en-US" sz="2400" dirty="0" smtClean="0"/>
              <a:t>The </a:t>
            </a:r>
            <a:r>
              <a:rPr lang="en-US" sz="2400" dirty="0"/>
              <a:t>hospital was recognized as one of top ten surgical hospitals in the country in the August 2013 issue of </a:t>
            </a:r>
            <a:r>
              <a:rPr lang="en-US" sz="2400" i="1" dirty="0"/>
              <a:t>Consumer Reports,</a:t>
            </a:r>
            <a:r>
              <a:rPr lang="en-US" sz="2400" dirty="0"/>
              <a:t> and it was recognized as the best hospital in the region by </a:t>
            </a:r>
            <a:r>
              <a:rPr lang="en-US" sz="2400" i="1" dirty="0"/>
              <a:t>Washingtonian</a:t>
            </a:r>
            <a:r>
              <a:rPr lang="en-US" sz="2400" dirty="0"/>
              <a:t> Magazine in 2014. </a:t>
            </a:r>
          </a:p>
        </p:txBody>
      </p:sp>
    </p:spTree>
    <p:extLst>
      <p:ext uri="{BB962C8B-B14F-4D97-AF65-F5344CB8AC3E}">
        <p14:creationId xmlns:p14="http://schemas.microsoft.com/office/powerpoint/2010/main" val="19342223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03" y="197077"/>
            <a:ext cx="8229600" cy="1143000"/>
          </a:xfrm>
        </p:spPr>
        <p:txBody>
          <a:bodyPr>
            <a:noAutofit/>
          </a:bodyPr>
          <a:lstStyle/>
          <a:p>
            <a:r>
              <a:rPr lang="en-US" sz="3600" dirty="0"/>
              <a:t>Contra Costa Regional Medical Center, Martinez</a:t>
            </a:r>
            <a:r>
              <a:rPr lang="en-US" sz="3600" dirty="0" smtClean="0"/>
              <a:t>, CA</a:t>
            </a:r>
            <a:endParaRPr lang="en-US" sz="3600" dirty="0"/>
          </a:p>
        </p:txBody>
      </p:sp>
      <p:sp>
        <p:nvSpPr>
          <p:cNvPr id="9" name="Rectangle 8"/>
          <p:cNvSpPr/>
          <p:nvPr/>
        </p:nvSpPr>
        <p:spPr>
          <a:xfrm>
            <a:off x="333903" y="4950860"/>
            <a:ext cx="8344551" cy="1200328"/>
          </a:xfrm>
          <a:prstGeom prst="rect">
            <a:avLst/>
          </a:prstGeom>
        </p:spPr>
        <p:txBody>
          <a:bodyPr wrap="square">
            <a:spAutoFit/>
          </a:bodyPr>
          <a:lstStyle/>
          <a:p>
            <a:r>
              <a:rPr lang="en-US" dirty="0">
                <a:solidFill>
                  <a:schemeClr val="accent1">
                    <a:lumMod val="75000"/>
                  </a:schemeClr>
                </a:solidFill>
                <a:latin typeface="Century Gothic"/>
                <a:cs typeface="Century Gothic"/>
              </a:rPr>
              <a:t>Implementing a new philosophy of </a:t>
            </a:r>
            <a:r>
              <a:rPr lang="en-US" b="1" dirty="0">
                <a:solidFill>
                  <a:schemeClr val="accent1">
                    <a:lumMod val="75000"/>
                  </a:schemeClr>
                </a:solidFill>
                <a:latin typeface="Century Gothic"/>
                <a:cs typeface="Century Gothic"/>
              </a:rPr>
              <a:t>welcoming</a:t>
            </a:r>
            <a:r>
              <a:rPr lang="en-US" dirty="0">
                <a:solidFill>
                  <a:schemeClr val="accent1">
                    <a:lumMod val="75000"/>
                  </a:schemeClr>
                </a:solidFill>
                <a:latin typeface="Century Gothic"/>
                <a:cs typeface="Century Gothic"/>
              </a:rPr>
              <a:t> </a:t>
            </a:r>
            <a:r>
              <a:rPr lang="en-US" b="1" dirty="0">
                <a:solidFill>
                  <a:schemeClr val="accent1">
                    <a:lumMod val="75000"/>
                  </a:schemeClr>
                </a:solidFill>
                <a:latin typeface="Century Gothic"/>
                <a:cs typeface="Century Gothic"/>
              </a:rPr>
              <a:t>families</a:t>
            </a:r>
            <a:r>
              <a:rPr lang="en-US" dirty="0">
                <a:solidFill>
                  <a:schemeClr val="accent1">
                    <a:lumMod val="75000"/>
                  </a:schemeClr>
                </a:solidFill>
                <a:latin typeface="Century Gothic"/>
                <a:cs typeface="Century Gothic"/>
              </a:rPr>
              <a:t> . . . With </a:t>
            </a:r>
            <a:r>
              <a:rPr lang="en-US" dirty="0" smtClean="0">
                <a:solidFill>
                  <a:schemeClr val="accent1">
                    <a:lumMod val="75000"/>
                  </a:schemeClr>
                </a:solidFill>
                <a:latin typeface="Century Gothic"/>
                <a:cs typeface="Century Gothic"/>
              </a:rPr>
              <a:t>a </a:t>
            </a:r>
            <a:r>
              <a:rPr lang="en-US" dirty="0">
                <a:solidFill>
                  <a:schemeClr val="accent1">
                    <a:lumMod val="75000"/>
                  </a:schemeClr>
                </a:solidFill>
                <a:latin typeface="Century Gothic"/>
                <a:cs typeface="Century Gothic"/>
              </a:rPr>
              <a:t>commitment to learning and quality improvement as integral </a:t>
            </a:r>
            <a:r>
              <a:rPr lang="en-US" dirty="0" smtClean="0">
                <a:solidFill>
                  <a:schemeClr val="accent1">
                    <a:lumMod val="75000"/>
                  </a:schemeClr>
                </a:solidFill>
                <a:latin typeface="Century Gothic"/>
                <a:cs typeface="Century Gothic"/>
              </a:rPr>
              <a:t>to </a:t>
            </a:r>
            <a:r>
              <a:rPr lang="en-US" dirty="0">
                <a:solidFill>
                  <a:schemeClr val="accent1">
                    <a:lumMod val="75000"/>
                  </a:schemeClr>
                </a:solidFill>
                <a:latin typeface="Century Gothic"/>
                <a:cs typeface="Century Gothic"/>
              </a:rPr>
              <a:t>the process</a:t>
            </a:r>
            <a:r>
              <a:rPr lang="en-US" dirty="0" smtClean="0">
                <a:solidFill>
                  <a:schemeClr val="accent1">
                    <a:lumMod val="75000"/>
                  </a:schemeClr>
                </a:solidFill>
                <a:latin typeface="Century Gothic"/>
                <a:cs typeface="Century Gothic"/>
              </a:rPr>
              <a:t>.</a:t>
            </a:r>
            <a:endParaRPr lang="en-US" dirty="0">
              <a:solidFill>
                <a:schemeClr val="accent1">
                  <a:lumMod val="75000"/>
                </a:schemeClr>
              </a:solidFill>
              <a:latin typeface="Century Gothic"/>
              <a:cs typeface="Century Gothic"/>
            </a:endParaRPr>
          </a:p>
        </p:txBody>
      </p:sp>
      <p:pic>
        <p:nvPicPr>
          <p:cNvPr id="10" name="Picture 9" descr="DSCN2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934" y="1600200"/>
            <a:ext cx="4395332" cy="3296498"/>
          </a:xfrm>
          <a:prstGeom prst="rect">
            <a:avLst/>
          </a:prstGeom>
        </p:spPr>
      </p:pic>
      <p:pic>
        <p:nvPicPr>
          <p:cNvPr id="11" name="Picture 10" descr="IMG_4376 - Version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07" y="2091204"/>
            <a:ext cx="3246596" cy="2285320"/>
          </a:xfrm>
          <a:prstGeom prst="rect">
            <a:avLst/>
          </a:prstGeom>
        </p:spPr>
      </p:pic>
    </p:spTree>
    <p:extLst>
      <p:ext uri="{BB962C8B-B14F-4D97-AF65-F5344CB8AC3E}">
        <p14:creationId xmlns:p14="http://schemas.microsoft.com/office/powerpoint/2010/main" val="8042307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772"/>
            <a:ext cx="8229600" cy="1143000"/>
          </a:xfrm>
        </p:spPr>
        <p:txBody>
          <a:bodyPr>
            <a:noAutofit/>
          </a:bodyPr>
          <a:lstStyle/>
          <a:p>
            <a:r>
              <a:rPr lang="en-US" sz="3600" dirty="0"/>
              <a:t>Contra Costa Regional Medical Center, Martinez, CA</a:t>
            </a:r>
          </a:p>
        </p:txBody>
      </p:sp>
      <p:sp>
        <p:nvSpPr>
          <p:cNvPr id="3" name="Content Placeholder 2"/>
          <p:cNvSpPr>
            <a:spLocks noGrp="1"/>
          </p:cNvSpPr>
          <p:nvPr>
            <p:ph idx="1"/>
          </p:nvPr>
        </p:nvSpPr>
        <p:spPr>
          <a:xfrm>
            <a:off x="457199" y="1600199"/>
            <a:ext cx="8348133" cy="5731933"/>
          </a:xfrm>
        </p:spPr>
        <p:txBody>
          <a:bodyPr>
            <a:normAutofit/>
          </a:bodyPr>
          <a:lstStyle/>
          <a:p>
            <a:pPr>
              <a:lnSpc>
                <a:spcPct val="100000"/>
              </a:lnSpc>
              <a:spcBef>
                <a:spcPts val="1128"/>
              </a:spcBef>
            </a:pPr>
            <a:r>
              <a:rPr lang="en-US" sz="2400" dirty="0"/>
              <a:t>Since September 17, 2013 </a:t>
            </a:r>
            <a:r>
              <a:rPr lang="en-US" sz="2400" dirty="0" smtClean="0"/>
              <a:t>though</a:t>
            </a:r>
            <a:r>
              <a:rPr lang="en-US" sz="2400" dirty="0" smtClean="0"/>
              <a:t> </a:t>
            </a:r>
            <a:r>
              <a:rPr lang="en-US" sz="2400" dirty="0"/>
              <a:t>June 15, 2014, </a:t>
            </a:r>
            <a:r>
              <a:rPr lang="en-US" sz="2400"/>
              <a:t>over </a:t>
            </a:r>
            <a:r>
              <a:rPr lang="en-US" sz="2400" smtClean="0">
                <a:solidFill>
                  <a:srgbClr val="000000"/>
                </a:solidFill>
              </a:rPr>
              <a:t>5,300</a:t>
            </a:r>
            <a:r>
              <a:rPr lang="en-US" sz="2400" smtClean="0">
                <a:solidFill>
                  <a:srgbClr val="FF0000"/>
                </a:solidFill>
              </a:rPr>
              <a:t> </a:t>
            </a:r>
            <a:r>
              <a:rPr lang="en-US" sz="2400" dirty="0">
                <a:solidFill>
                  <a:schemeClr val="tx1"/>
                </a:solidFill>
              </a:rPr>
              <a:t>families spent time with patients, during hours not previously </a:t>
            </a:r>
            <a:r>
              <a:rPr lang="en-US" sz="2400" dirty="0" smtClean="0">
                <a:solidFill>
                  <a:schemeClr val="tx1"/>
                </a:solidFill>
              </a:rPr>
              <a:t>allowed.</a:t>
            </a:r>
          </a:p>
          <a:p>
            <a:pPr>
              <a:lnSpc>
                <a:spcPct val="100000"/>
              </a:lnSpc>
              <a:spcBef>
                <a:spcPts val="1128"/>
              </a:spcBef>
            </a:pPr>
            <a:r>
              <a:rPr lang="en-US" sz="2400" dirty="0" smtClean="0">
                <a:solidFill>
                  <a:schemeClr val="tx1"/>
                </a:solidFill>
              </a:rPr>
              <a:t>There </a:t>
            </a:r>
            <a:r>
              <a:rPr lang="en-US" sz="2400" dirty="0">
                <a:solidFill>
                  <a:schemeClr val="tx1"/>
                </a:solidFill>
              </a:rPr>
              <a:t>have been NO security events as a result of the new Welcoming Policy. </a:t>
            </a:r>
            <a:endParaRPr lang="en-US" sz="2400" dirty="0" smtClean="0">
              <a:solidFill>
                <a:schemeClr val="tx1"/>
              </a:solidFill>
            </a:endParaRPr>
          </a:p>
          <a:p>
            <a:pPr>
              <a:lnSpc>
                <a:spcPct val="100000"/>
              </a:lnSpc>
              <a:spcBef>
                <a:spcPts val="1128"/>
              </a:spcBef>
            </a:pPr>
            <a:r>
              <a:rPr lang="en-US" sz="2400" dirty="0" smtClean="0"/>
              <a:t>The </a:t>
            </a:r>
            <a:r>
              <a:rPr lang="en-US" sz="2400" dirty="0"/>
              <a:t>hospital is regularly tracking patient, family, and staff perceptions of the change in </a:t>
            </a:r>
            <a:r>
              <a:rPr lang="en-US" sz="2400" dirty="0" smtClean="0"/>
              <a:t>policy.</a:t>
            </a:r>
          </a:p>
          <a:p>
            <a:pPr>
              <a:lnSpc>
                <a:spcPct val="100000"/>
              </a:lnSpc>
              <a:spcBef>
                <a:spcPts val="1128"/>
              </a:spcBef>
            </a:pPr>
            <a:r>
              <a:rPr lang="en-US" sz="2400" dirty="0" smtClean="0"/>
              <a:t>This </a:t>
            </a:r>
            <a:r>
              <a:rPr lang="en-US" sz="2400" dirty="0"/>
              <a:t>hospital is also tracking progress and impact through an adaptation of the Better Together Metrics template (available at </a:t>
            </a:r>
            <a:r>
              <a:rPr lang="en-US" sz="2400" u="sng" dirty="0">
                <a:solidFill>
                  <a:schemeClr val="tx1"/>
                </a:solidFill>
                <a:ea typeface="ＭＳ Ｐゴシック" charset="-128"/>
              </a:rPr>
              <a:t>www.ipfcc.org/bettertogether/ </a:t>
            </a:r>
            <a:r>
              <a:rPr lang="en-US" sz="2400" dirty="0" smtClean="0"/>
              <a:t>)</a:t>
            </a:r>
            <a:r>
              <a:rPr lang="en-US" sz="2400" dirty="0"/>
              <a:t>.</a:t>
            </a:r>
            <a:r>
              <a:rPr lang="en-US" sz="2400" dirty="0">
                <a:solidFill>
                  <a:srgbClr val="376092"/>
                </a:solidFill>
              </a:rPr>
              <a:t/>
            </a:r>
            <a:br>
              <a:rPr lang="en-US" sz="2400" dirty="0">
                <a:solidFill>
                  <a:srgbClr val="376092"/>
                </a:solidFill>
              </a:rPr>
            </a:br>
            <a:endParaRPr lang="en-US" sz="2400" dirty="0"/>
          </a:p>
        </p:txBody>
      </p:sp>
    </p:spTree>
    <p:extLst>
      <p:ext uri="{BB962C8B-B14F-4D97-AF65-F5344CB8AC3E}">
        <p14:creationId xmlns:p14="http://schemas.microsoft.com/office/powerpoint/2010/main" val="4779473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	</a:t>
            </a:r>
            <a:r>
              <a:rPr lang="en-US" dirty="0" smtClean="0"/>
              <a:t>	Our Plan of Action</a:t>
            </a:r>
            <a:endParaRPr lang="en-US" dirty="0"/>
          </a:p>
        </p:txBody>
      </p:sp>
    </p:spTree>
    <p:extLst>
      <p:ext uri="{BB962C8B-B14F-4D97-AF65-F5344CB8AC3E}">
        <p14:creationId xmlns:p14="http://schemas.microsoft.com/office/powerpoint/2010/main" val="30129412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534"/>
            <a:ext cx="8229600" cy="4762654"/>
          </a:xfrm>
        </p:spPr>
        <p:txBody>
          <a:bodyPr>
            <a:normAutofit/>
          </a:bodyPr>
          <a:lstStyle/>
          <a:p>
            <a:pPr marL="339725" algn="l">
              <a:lnSpc>
                <a:spcPct val="120000"/>
              </a:lnSpc>
              <a:spcBef>
                <a:spcPts val="1200"/>
              </a:spcBef>
              <a:spcAft>
                <a:spcPts val="1200"/>
              </a:spcAft>
            </a:pPr>
            <a:r>
              <a:rPr lang="en-US" sz="2900" dirty="0" smtClean="0">
                <a:solidFill>
                  <a:schemeClr val="tx1"/>
                </a:solidFill>
              </a:rPr>
              <a:t>Labeling families as “visitors” and imposing visiting restrictions undermines the ability </a:t>
            </a:r>
            <a:r>
              <a:rPr lang="en-US" sz="2900" dirty="0" smtClean="0">
                <a:solidFill>
                  <a:schemeClr val="tx1"/>
                </a:solidFill>
              </a:rPr>
              <a:t>of</a:t>
            </a:r>
            <a:r>
              <a:rPr lang="en-US" sz="2900" dirty="0" smtClean="0">
                <a:solidFill>
                  <a:schemeClr val="tx1"/>
                </a:solidFill>
              </a:rPr>
              <a:t> </a:t>
            </a:r>
            <a:r>
              <a:rPr lang="en-US" sz="2900" dirty="0" smtClean="0">
                <a:solidFill>
                  <a:schemeClr val="tx1"/>
                </a:solidFill>
              </a:rPr>
              <a:t>patients </a:t>
            </a:r>
            <a:r>
              <a:rPr lang="en-US" sz="2900" dirty="0">
                <a:solidFill>
                  <a:schemeClr val="tx1"/>
                </a:solidFill>
              </a:rPr>
              <a:t>a</a:t>
            </a:r>
            <a:r>
              <a:rPr lang="en-US" sz="2900" dirty="0" smtClean="0">
                <a:solidFill>
                  <a:schemeClr val="tx1"/>
                </a:solidFill>
              </a:rPr>
              <a:t>nd families to engage in care planning and decision-making</a:t>
            </a:r>
            <a:br>
              <a:rPr lang="en-US" sz="2900" dirty="0" smtClean="0">
                <a:solidFill>
                  <a:schemeClr val="tx1"/>
                </a:solidFill>
              </a:rPr>
            </a:br>
            <a:r>
              <a:rPr lang="en-US" sz="900" dirty="0" smtClean="0">
                <a:solidFill>
                  <a:schemeClr val="tx1"/>
                </a:solidFill>
              </a:rPr>
              <a:t/>
            </a:r>
            <a:br>
              <a:rPr lang="en-US" sz="900" dirty="0" smtClean="0">
                <a:solidFill>
                  <a:schemeClr val="tx1"/>
                </a:solidFill>
              </a:rPr>
            </a:br>
            <a:r>
              <a:rPr lang="en-US" sz="2900" dirty="0" smtClean="0">
                <a:solidFill>
                  <a:schemeClr val="tx1"/>
                </a:solidFill>
              </a:rPr>
              <a:t>and </a:t>
            </a:r>
            <a:r>
              <a:rPr lang="en-US" sz="2900" dirty="0">
                <a:solidFill>
                  <a:schemeClr val="tx1"/>
                </a:solidFill>
              </a:rPr>
              <a:t/>
            </a:r>
            <a:br>
              <a:rPr lang="en-US" sz="2900" dirty="0">
                <a:solidFill>
                  <a:schemeClr val="tx1"/>
                </a:solidFill>
              </a:rPr>
            </a:br>
            <a:r>
              <a:rPr lang="en-US" sz="900" dirty="0" smtClean="0">
                <a:solidFill>
                  <a:schemeClr val="tx1"/>
                </a:solidFill>
              </a:rPr>
              <a:t/>
            </a:r>
            <a:br>
              <a:rPr lang="en-US" sz="900" dirty="0" smtClean="0">
                <a:solidFill>
                  <a:schemeClr val="tx1"/>
                </a:solidFill>
              </a:rPr>
            </a:br>
            <a:r>
              <a:rPr lang="en-US" sz="2900" dirty="0" smtClean="0">
                <a:solidFill>
                  <a:schemeClr val="tx1"/>
                </a:solidFill>
              </a:rPr>
              <a:t>limits their ability to be adequately prepared for the transitions to home and </a:t>
            </a:r>
            <a:r>
              <a:rPr lang="en-US" sz="2900" dirty="0">
                <a:solidFill>
                  <a:schemeClr val="tx1"/>
                </a:solidFill>
              </a:rPr>
              <a:t>c</a:t>
            </a:r>
            <a:r>
              <a:rPr lang="en-US" sz="2900" dirty="0" smtClean="0">
                <a:solidFill>
                  <a:schemeClr val="tx1"/>
                </a:solidFill>
              </a:rPr>
              <a:t>ommunity care.</a:t>
            </a:r>
            <a:endParaRPr lang="en-US" sz="2900" dirty="0">
              <a:solidFill>
                <a:schemeClr val="tx1"/>
              </a:solidFill>
            </a:endParaRPr>
          </a:p>
        </p:txBody>
      </p:sp>
    </p:spTree>
    <p:extLst>
      <p:ext uri="{BB962C8B-B14F-4D97-AF65-F5344CB8AC3E}">
        <p14:creationId xmlns:p14="http://schemas.microsoft.com/office/powerpoint/2010/main" val="21669672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Plan of Action . . .</a:t>
            </a:r>
            <a:endParaRPr lang="en-US" dirty="0"/>
          </a:p>
        </p:txBody>
      </p:sp>
      <p:sp>
        <p:nvSpPr>
          <p:cNvPr id="3" name="Content Placeholder 2"/>
          <p:cNvSpPr>
            <a:spLocks noGrp="1"/>
          </p:cNvSpPr>
          <p:nvPr>
            <p:ph idx="1"/>
          </p:nvPr>
        </p:nvSpPr>
        <p:spPr>
          <a:xfrm>
            <a:off x="457200" y="1591733"/>
            <a:ext cx="8229600" cy="4385360"/>
          </a:xfrm>
        </p:spPr>
        <p:txBody>
          <a:bodyPr>
            <a:noAutofit/>
          </a:bodyPr>
          <a:lstStyle/>
          <a:p>
            <a:pPr>
              <a:lnSpc>
                <a:spcPct val="100000"/>
              </a:lnSpc>
              <a:spcAft>
                <a:spcPts val="500"/>
              </a:spcAft>
            </a:pPr>
            <a:r>
              <a:rPr lang="en-US" sz="2150" dirty="0"/>
              <a:t>Use patient and family </a:t>
            </a:r>
            <a:r>
              <a:rPr lang="en-US" sz="2150" dirty="0" smtClean="0"/>
              <a:t>stories </a:t>
            </a:r>
            <a:r>
              <a:rPr lang="en-US" sz="2150" dirty="0"/>
              <a:t>to illustrate the need and urgency for change.</a:t>
            </a:r>
          </a:p>
          <a:p>
            <a:pPr>
              <a:lnSpc>
                <a:spcPct val="100000"/>
              </a:lnSpc>
              <a:spcAft>
                <a:spcPts val="500"/>
              </a:spcAft>
            </a:pPr>
            <a:r>
              <a:rPr lang="en-US" sz="2150" dirty="0"/>
              <a:t>Appoint a planning team with all key stakeholders — review current policy and practice.</a:t>
            </a:r>
          </a:p>
          <a:p>
            <a:pPr>
              <a:lnSpc>
                <a:spcPct val="100000"/>
              </a:lnSpc>
              <a:spcAft>
                <a:spcPts val="500"/>
              </a:spcAft>
            </a:pPr>
            <a:r>
              <a:rPr lang="en-US" sz="2150" dirty="0"/>
              <a:t>Identify barriers and challenges that are preventing our hospital from changing the policy and, then, problem-solve, one-by-one.</a:t>
            </a:r>
          </a:p>
          <a:p>
            <a:pPr>
              <a:lnSpc>
                <a:spcPct val="100000"/>
              </a:lnSpc>
              <a:spcAft>
                <a:spcPts val="500"/>
              </a:spcAft>
            </a:pPr>
            <a:r>
              <a:rPr lang="en-US" sz="2150" dirty="0"/>
              <a:t>Acknowledge </a:t>
            </a:r>
            <a:r>
              <a:rPr lang="en-US" sz="2150" dirty="0" smtClean="0"/>
              <a:t>and address staff concerns.</a:t>
            </a:r>
          </a:p>
          <a:p>
            <a:pPr>
              <a:lnSpc>
                <a:spcPct val="100000"/>
              </a:lnSpc>
              <a:spcAft>
                <a:spcPts val="500"/>
              </a:spcAft>
            </a:pPr>
            <a:r>
              <a:rPr lang="en-US" sz="2150" i="1" dirty="0"/>
              <a:t>Learn as you go; engage in continuous learning. Be willing to make changes in your plan. </a:t>
            </a:r>
            <a:endParaRPr lang="en-US" sz="2150" dirty="0"/>
          </a:p>
          <a:p>
            <a:pPr>
              <a:lnSpc>
                <a:spcPct val="100000"/>
              </a:lnSpc>
              <a:spcAft>
                <a:spcPts val="500"/>
              </a:spcAft>
            </a:pPr>
            <a:r>
              <a:rPr lang="en-US" sz="2150" dirty="0" smtClean="0"/>
              <a:t>Evaluate </a:t>
            </a:r>
            <a:r>
              <a:rPr lang="en-US" sz="2150" dirty="0"/>
              <a:t>progress, publish the results, and share with staff . . . Celebrate our successes</a:t>
            </a:r>
            <a:r>
              <a:rPr lang="en-US" sz="2150" dirty="0" smtClean="0"/>
              <a:t>.</a:t>
            </a:r>
            <a:endParaRPr lang="en-US" sz="2150" dirty="0"/>
          </a:p>
        </p:txBody>
      </p:sp>
    </p:spTree>
    <p:extLst>
      <p:ext uri="{BB962C8B-B14F-4D97-AF65-F5344CB8AC3E}">
        <p14:creationId xmlns:p14="http://schemas.microsoft.com/office/powerpoint/2010/main" val="24158403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 and Comments</a:t>
            </a:r>
            <a:endParaRPr lang="en-US" dirty="0"/>
          </a:p>
        </p:txBody>
      </p:sp>
      <p:sp>
        <p:nvSpPr>
          <p:cNvPr id="4" name="Content Placeholder 3"/>
          <p:cNvSpPr>
            <a:spLocks noGrp="1"/>
          </p:cNvSpPr>
          <p:nvPr>
            <p:ph idx="1"/>
          </p:nvPr>
        </p:nvSpPr>
        <p:spPr>
          <a:xfrm>
            <a:off x="685799" y="2006742"/>
            <a:ext cx="8229600" cy="4418164"/>
          </a:xfrm>
        </p:spPr>
        <p:txBody>
          <a:bodyPr>
            <a:normAutofit/>
          </a:bodyPr>
          <a:lstStyle/>
          <a:p>
            <a:r>
              <a:rPr lang="en-US" sz="2800" dirty="0"/>
              <a:t>Eliminating restrictive visiting policies and supporting staff to welcome and partner with families and other care partners is a smart business decision that can help our organization </a:t>
            </a:r>
            <a:r>
              <a:rPr lang="en-US" sz="2800" b="1" dirty="0"/>
              <a:t>improve the experience of care</a:t>
            </a:r>
            <a:r>
              <a:rPr lang="en-US" sz="2800" dirty="0"/>
              <a:t>, </a:t>
            </a:r>
            <a:r>
              <a:rPr lang="en-US" sz="2800" b="1" dirty="0"/>
              <a:t>reduce </a:t>
            </a:r>
            <a:r>
              <a:rPr lang="en-US" sz="2800" b="1" dirty="0" smtClean="0"/>
              <a:t>harm</a:t>
            </a:r>
            <a:r>
              <a:rPr lang="en-US" sz="2800" dirty="0" smtClean="0"/>
              <a:t>, </a:t>
            </a:r>
            <a:r>
              <a:rPr lang="en-US" sz="2800" dirty="0"/>
              <a:t>and </a:t>
            </a:r>
            <a:r>
              <a:rPr lang="en-US" sz="2800" b="1" dirty="0"/>
              <a:t>improve the transitions of care</a:t>
            </a:r>
            <a:r>
              <a:rPr lang="en-US" sz="2800" dirty="0"/>
              <a:t>.</a:t>
            </a:r>
          </a:p>
        </p:txBody>
      </p:sp>
    </p:spTree>
    <p:extLst>
      <p:ext uri="{BB962C8B-B14F-4D97-AF65-F5344CB8AC3E}">
        <p14:creationId xmlns:p14="http://schemas.microsoft.com/office/powerpoint/2010/main" val="22333286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7" y="274638"/>
            <a:ext cx="8348133" cy="1143000"/>
          </a:xfrm>
        </p:spPr>
        <p:txBody>
          <a:bodyPr>
            <a:normAutofit fontScale="90000"/>
          </a:bodyPr>
          <a:lstStyle/>
          <a:p>
            <a:pPr algn="l">
              <a:lnSpc>
                <a:spcPct val="90000"/>
              </a:lnSpc>
            </a:pPr>
            <a:r>
              <a:rPr lang="en-US" dirty="0"/>
              <a:t>Supporting Staff for Change in Practice</a:t>
            </a:r>
          </a:p>
        </p:txBody>
      </p:sp>
      <p:sp>
        <p:nvSpPr>
          <p:cNvPr id="3" name="Content Placeholder 2"/>
          <p:cNvSpPr>
            <a:spLocks noGrp="1"/>
          </p:cNvSpPr>
          <p:nvPr>
            <p:ph idx="1"/>
          </p:nvPr>
        </p:nvSpPr>
        <p:spPr>
          <a:xfrm>
            <a:off x="457200" y="1600199"/>
            <a:ext cx="8382000" cy="5139267"/>
          </a:xfrm>
        </p:spPr>
        <p:txBody>
          <a:bodyPr>
            <a:normAutofit fontScale="62500" lnSpcReduction="20000"/>
          </a:bodyPr>
          <a:lstStyle/>
          <a:p>
            <a:pPr marL="0" indent="0">
              <a:spcBef>
                <a:spcPts val="0"/>
              </a:spcBef>
              <a:spcAft>
                <a:spcPts val="1000"/>
              </a:spcAft>
              <a:buNone/>
            </a:pPr>
            <a:r>
              <a:rPr lang="en-US" dirty="0"/>
              <a:t>Offer staff skill building opportunities for:</a:t>
            </a:r>
          </a:p>
          <a:p>
            <a:pPr>
              <a:lnSpc>
                <a:spcPct val="110000"/>
              </a:lnSpc>
              <a:spcBef>
                <a:spcPts val="0"/>
              </a:spcBef>
              <a:spcAft>
                <a:spcPts val="1000"/>
              </a:spcAft>
            </a:pPr>
            <a:r>
              <a:rPr lang="en-US" dirty="0"/>
              <a:t>Welcoming a new patient or family. </a:t>
            </a:r>
          </a:p>
          <a:p>
            <a:pPr>
              <a:lnSpc>
                <a:spcPct val="110000"/>
              </a:lnSpc>
              <a:spcBef>
                <a:spcPts val="0"/>
              </a:spcBef>
              <a:spcAft>
                <a:spcPts val="1000"/>
              </a:spcAft>
            </a:pPr>
            <a:r>
              <a:rPr lang="en-US" dirty="0"/>
              <a:t>Asking patients to define their “family” or other care partner and their role in care planning and decision-making.</a:t>
            </a:r>
          </a:p>
          <a:p>
            <a:pPr>
              <a:lnSpc>
                <a:spcPct val="110000"/>
              </a:lnSpc>
              <a:spcBef>
                <a:spcPts val="0"/>
              </a:spcBef>
              <a:spcAft>
                <a:spcPts val="1000"/>
              </a:spcAft>
            </a:pPr>
            <a:r>
              <a:rPr lang="en-US" dirty="0"/>
              <a:t>Partnering with patients and families at the bedside.</a:t>
            </a:r>
          </a:p>
          <a:p>
            <a:pPr>
              <a:lnSpc>
                <a:spcPct val="110000"/>
              </a:lnSpc>
              <a:spcBef>
                <a:spcPts val="0"/>
              </a:spcBef>
              <a:spcAft>
                <a:spcPts val="1000"/>
              </a:spcAft>
            </a:pPr>
            <a:r>
              <a:rPr lang="en-US" dirty="0"/>
              <a:t>Building on patient and family strengths.</a:t>
            </a:r>
          </a:p>
          <a:p>
            <a:pPr>
              <a:lnSpc>
                <a:spcPct val="110000"/>
              </a:lnSpc>
              <a:spcBef>
                <a:spcPts val="0"/>
              </a:spcBef>
              <a:spcAft>
                <a:spcPts val="1000"/>
              </a:spcAft>
            </a:pPr>
            <a:r>
              <a:rPr lang="en-US" dirty="0"/>
              <a:t>Engaging patients and families in care planning and decision-making.</a:t>
            </a:r>
          </a:p>
          <a:p>
            <a:pPr>
              <a:lnSpc>
                <a:spcPct val="110000"/>
              </a:lnSpc>
              <a:spcBef>
                <a:spcPts val="0"/>
              </a:spcBef>
              <a:spcAft>
                <a:spcPts val="1000"/>
              </a:spcAft>
            </a:pPr>
            <a:r>
              <a:rPr lang="en-US" dirty="0"/>
              <a:t>Working confidently in the presence of families.</a:t>
            </a:r>
          </a:p>
          <a:p>
            <a:pPr>
              <a:lnSpc>
                <a:spcPct val="110000"/>
              </a:lnSpc>
              <a:spcBef>
                <a:spcPts val="0"/>
              </a:spcBef>
              <a:spcAft>
                <a:spcPts val="1000"/>
              </a:spcAft>
            </a:pPr>
            <a:r>
              <a:rPr lang="en-US" dirty="0"/>
              <a:t>Respecting privacy and confidentiality.</a:t>
            </a:r>
          </a:p>
          <a:p>
            <a:pPr>
              <a:lnSpc>
                <a:spcPct val="110000"/>
              </a:lnSpc>
              <a:spcBef>
                <a:spcPts val="0"/>
              </a:spcBef>
              <a:spcAft>
                <a:spcPts val="1000"/>
              </a:spcAft>
            </a:pPr>
            <a:r>
              <a:rPr lang="en-US" dirty="0"/>
              <a:t>Managing difficult situations. </a:t>
            </a:r>
          </a:p>
          <a:p>
            <a:pPr>
              <a:lnSpc>
                <a:spcPct val="110000"/>
              </a:lnSpc>
              <a:spcBef>
                <a:spcPts val="0"/>
              </a:spcBef>
              <a:spcAft>
                <a:spcPts val="1000"/>
              </a:spcAft>
            </a:pPr>
            <a:r>
              <a:rPr lang="en-US" dirty="0"/>
              <a:t>Engaging in reflective practice.</a:t>
            </a:r>
          </a:p>
          <a:p>
            <a:endParaRPr lang="en-US" dirty="0"/>
          </a:p>
        </p:txBody>
      </p:sp>
    </p:spTree>
    <p:extLst>
      <p:ext uri="{BB962C8B-B14F-4D97-AF65-F5344CB8AC3E}">
        <p14:creationId xmlns:p14="http://schemas.microsoft.com/office/powerpoint/2010/main" val="4535190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685799" y="2049097"/>
            <a:ext cx="7886189" cy="4525963"/>
          </a:xfrm>
        </p:spPr>
        <p:txBody>
          <a:bodyPr/>
          <a:lstStyle/>
          <a:p>
            <a:pPr marL="0" indent="0">
              <a:buNone/>
            </a:pPr>
            <a:r>
              <a:rPr lang="en-US" dirty="0" smtClean="0"/>
              <a:t>There is </a:t>
            </a:r>
            <a:r>
              <a:rPr lang="en-US" b="1" dirty="0" smtClean="0"/>
              <a:t>NO</a:t>
            </a:r>
            <a:r>
              <a:rPr lang="en-US" dirty="0" smtClean="0"/>
              <a:t> evidence that suggests labeling families as “visitors” and enforcing restrictive visiting policies is the right thing to do. </a:t>
            </a:r>
            <a:endParaRPr lang="en-US" dirty="0" smtClean="0">
              <a:solidFill>
                <a:srgbClr val="FF0000"/>
              </a:solidFill>
            </a:endParaRPr>
          </a:p>
        </p:txBody>
      </p:sp>
    </p:spTree>
    <p:extLst>
      <p:ext uri="{BB962C8B-B14F-4D97-AF65-F5344CB8AC3E}">
        <p14:creationId xmlns:p14="http://schemas.microsoft.com/office/powerpoint/2010/main" val="24834481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600" dirty="0" smtClean="0"/>
              <a:t>Consider the Messages These </a:t>
            </a:r>
            <a:br>
              <a:rPr lang="en-US" sz="3600" dirty="0" smtClean="0"/>
            </a:br>
            <a:r>
              <a:rPr lang="en-US" sz="3600" dirty="0" smtClean="0"/>
              <a:t>First Impressions Convey . . .</a:t>
            </a:r>
            <a:endParaRPr lang="en-US" sz="3600" dirty="0"/>
          </a:p>
        </p:txBody>
      </p:sp>
      <p:pic>
        <p:nvPicPr>
          <p:cNvPr id="4" name="Picture 3" descr="ROunds No Visitors Cro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662" y="3926290"/>
            <a:ext cx="3162300" cy="2095500"/>
          </a:xfrm>
          <a:prstGeom prst="rect">
            <a:avLst/>
          </a:prstGeom>
        </p:spPr>
      </p:pic>
      <p:pic>
        <p:nvPicPr>
          <p:cNvPr id="6" name="Picture 5" descr="IMG_436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105" y="1806538"/>
            <a:ext cx="3358012" cy="1874050"/>
          </a:xfrm>
          <a:prstGeom prst="rect">
            <a:avLst/>
          </a:prstGeom>
        </p:spPr>
      </p:pic>
      <p:pic>
        <p:nvPicPr>
          <p:cNvPr id="7" name="Picture 6" descr="IMG_436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952" y="1600200"/>
            <a:ext cx="2320895" cy="2160423"/>
          </a:xfrm>
          <a:prstGeom prst="rect">
            <a:avLst/>
          </a:prstGeom>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890" y="3926290"/>
            <a:ext cx="321232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466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	The Historical Perspective</a:t>
            </a:r>
            <a:endParaRPr lang="en-US" dirty="0"/>
          </a:p>
        </p:txBody>
      </p:sp>
    </p:spTree>
    <p:extLst>
      <p:ext uri="{BB962C8B-B14F-4D97-AF65-F5344CB8AC3E}">
        <p14:creationId xmlns:p14="http://schemas.microsoft.com/office/powerpoint/2010/main" val="28227241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09" y="274638"/>
            <a:ext cx="8229600" cy="1143000"/>
          </a:xfrm>
        </p:spPr>
        <p:txBody>
          <a:bodyPr/>
          <a:lstStyle/>
          <a:p>
            <a:r>
              <a:rPr lang="en-US" dirty="0" smtClean="0"/>
              <a:t>Twenty Years Ago</a:t>
            </a:r>
            <a:endParaRPr lang="en-US" dirty="0"/>
          </a:p>
        </p:txBody>
      </p:sp>
      <p:sp>
        <p:nvSpPr>
          <p:cNvPr id="4" name="Content Placeholder 3"/>
          <p:cNvSpPr>
            <a:spLocks noGrp="1"/>
          </p:cNvSpPr>
          <p:nvPr>
            <p:ph idx="1"/>
          </p:nvPr>
        </p:nvSpPr>
        <p:spPr>
          <a:xfrm>
            <a:off x="1058019" y="2042145"/>
            <a:ext cx="7130802" cy="4525963"/>
          </a:xfrm>
        </p:spPr>
        <p:txBody>
          <a:bodyPr>
            <a:normAutofit/>
          </a:bodyPr>
          <a:lstStyle/>
          <a:p>
            <a:pPr marL="0" indent="0">
              <a:buNone/>
            </a:pPr>
            <a:r>
              <a:rPr lang="en-US" sz="2800" dirty="0"/>
              <a:t>Review of research reveals that less restrictive, more individualized visiting promotes better patient rest.</a:t>
            </a:r>
            <a:br>
              <a:rPr lang="en-US" sz="2800" dirty="0"/>
            </a:br>
            <a:r>
              <a:rPr lang="en-US" sz="2800" dirty="0"/>
              <a:t/>
            </a:r>
            <a:br>
              <a:rPr lang="en-US" sz="2800" dirty="0"/>
            </a:br>
            <a:r>
              <a:rPr lang="en-US" sz="2400" dirty="0"/>
              <a:t>Linda A. Lewandowski, RN, </a:t>
            </a:r>
            <a:r>
              <a:rPr lang="en-US" sz="2400" dirty="0" smtClean="0"/>
              <a:t>PhD, </a:t>
            </a:r>
            <a:r>
              <a:rPr lang="en-US" sz="2400" dirty="0" smtClean="0"/>
              <a:t>Nursing </a:t>
            </a:r>
            <a:r>
              <a:rPr lang="en-US" sz="2400" dirty="0"/>
              <a:t>Grand Rounds, Johns Hopkins Hospital, in </a:t>
            </a:r>
            <a:r>
              <a:rPr lang="en-US" sz="2400" i="1" dirty="0"/>
              <a:t>Journal of Cardiovascular Nursing</a:t>
            </a:r>
            <a:r>
              <a:rPr lang="en-US" sz="2400" dirty="0"/>
              <a:t>, 1994.</a:t>
            </a:r>
          </a:p>
        </p:txBody>
      </p:sp>
    </p:spTree>
    <p:extLst>
      <p:ext uri="{BB962C8B-B14F-4D97-AF65-F5344CB8AC3E}">
        <p14:creationId xmlns:p14="http://schemas.microsoft.com/office/powerpoint/2010/main" val="33955696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t>
            </a:r>
            <a:r>
              <a:rPr lang="en-US" dirty="0" smtClean="0"/>
              <a:t>en Years Ago . . .</a:t>
            </a:r>
            <a:endParaRPr lang="en-US" dirty="0"/>
          </a:p>
        </p:txBody>
      </p:sp>
      <p:sp>
        <p:nvSpPr>
          <p:cNvPr id="3" name="Content Placeholder 2"/>
          <p:cNvSpPr>
            <a:spLocks noGrp="1"/>
          </p:cNvSpPr>
          <p:nvPr>
            <p:ph idx="1"/>
          </p:nvPr>
        </p:nvSpPr>
        <p:spPr>
          <a:xfrm>
            <a:off x="457200" y="5277280"/>
            <a:ext cx="8229600" cy="848883"/>
          </a:xfrm>
        </p:spPr>
        <p:txBody>
          <a:bodyPr>
            <a:normAutofit/>
          </a:bodyPr>
          <a:lstStyle/>
          <a:p>
            <a:pPr marL="0" indent="0">
              <a:buNone/>
            </a:pPr>
            <a:endParaRPr lang="en-US" dirty="0"/>
          </a:p>
        </p:txBody>
      </p:sp>
      <p:pic>
        <p:nvPicPr>
          <p:cNvPr id="5" name="Picture 5" descr="J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971" y="1832767"/>
            <a:ext cx="5826629" cy="3258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8266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343" y="76641"/>
            <a:ext cx="6396147" cy="1439532"/>
          </a:xfrm>
        </p:spPr>
        <p:txBody>
          <a:bodyPr>
            <a:noAutofit/>
          </a:bodyPr>
          <a:lstStyle/>
          <a:p>
            <a:pPr algn="l">
              <a:lnSpc>
                <a:spcPct val="90000"/>
              </a:lnSpc>
            </a:pPr>
            <a:r>
              <a:rPr lang="en-US" sz="3200" dirty="0" smtClean="0"/>
              <a:t>Transforming Healthcare: </a:t>
            </a:r>
            <a:br>
              <a:rPr lang="en-US" sz="3200" dirty="0" smtClean="0"/>
            </a:br>
            <a:r>
              <a:rPr lang="en-US" sz="3200" dirty="0" smtClean="0"/>
              <a:t>A Safety Imperative</a:t>
            </a:r>
            <a:endParaRPr lang="en-US" sz="3200" dirty="0"/>
          </a:p>
        </p:txBody>
      </p:sp>
      <p:sp>
        <p:nvSpPr>
          <p:cNvPr id="3" name="Content Placeholder 2"/>
          <p:cNvSpPr>
            <a:spLocks noGrp="1"/>
          </p:cNvSpPr>
          <p:nvPr>
            <p:ph idx="1"/>
          </p:nvPr>
        </p:nvSpPr>
        <p:spPr>
          <a:xfrm>
            <a:off x="399860" y="1706298"/>
            <a:ext cx="8355634" cy="4609990"/>
          </a:xfrm>
        </p:spPr>
        <p:txBody>
          <a:bodyPr>
            <a:noAutofit/>
          </a:bodyPr>
          <a:lstStyle/>
          <a:p>
            <a:pPr marL="0" indent="0">
              <a:lnSpc>
                <a:spcPct val="100000"/>
              </a:lnSpc>
              <a:buNone/>
            </a:pPr>
            <a:r>
              <a:rPr lang="en-US" sz="2300" dirty="0" smtClean="0"/>
              <a:t>“Organizations publicly and consistently affirm the centrality of </a:t>
            </a:r>
            <a:r>
              <a:rPr lang="en-US" sz="2300" b="1" dirty="0" smtClean="0"/>
              <a:t>patient- and family-centered care</a:t>
            </a:r>
            <a:r>
              <a:rPr lang="en-US" sz="2300" dirty="0" smtClean="0"/>
              <a:t>. They seek out patients, listen to them, hear their stories, are open and honest with them, and take action with them</a:t>
            </a:r>
            <a:r>
              <a:rPr lang="en-US" sz="2300" i="1" dirty="0" smtClean="0"/>
              <a:t>.”</a:t>
            </a:r>
          </a:p>
          <a:p>
            <a:pPr marL="0" indent="0">
              <a:lnSpc>
                <a:spcPct val="100000"/>
              </a:lnSpc>
              <a:buNone/>
            </a:pPr>
            <a:endParaRPr lang="en-US" sz="2300" i="1" dirty="0" smtClean="0"/>
          </a:p>
          <a:p>
            <a:pPr marL="0" indent="0">
              <a:lnSpc>
                <a:spcPct val="100000"/>
              </a:lnSpc>
              <a:buNone/>
            </a:pPr>
            <a:r>
              <a:rPr lang="en-US" sz="2300" dirty="0" smtClean="0"/>
              <a:t>The </a:t>
            </a:r>
            <a:r>
              <a:rPr lang="en-US" sz="2300" b="1" dirty="0" smtClean="0"/>
              <a:t>family is respected as part of the care team</a:t>
            </a:r>
            <a:r>
              <a:rPr lang="en-US" sz="2300" dirty="0" smtClean="0"/>
              <a:t>—never visitors—in every area of the hospital, including the emergency department and the intensive care unit.</a:t>
            </a:r>
          </a:p>
          <a:p>
            <a:pPr marL="0" indent="0">
              <a:buNone/>
            </a:pPr>
            <a:endParaRPr lang="en-US" sz="1050" dirty="0" smtClean="0"/>
          </a:p>
          <a:p>
            <a:pPr marL="0" indent="0">
              <a:lnSpc>
                <a:spcPct val="100000"/>
              </a:lnSpc>
              <a:buNone/>
            </a:pPr>
            <a:r>
              <a:rPr lang="en-US" sz="1800" dirty="0" err="1" smtClean="0"/>
              <a:t>Leape</a:t>
            </a:r>
            <a:r>
              <a:rPr lang="en-US" sz="1800" dirty="0" smtClean="0"/>
              <a:t>, L., Berwick, D., Clancy, C., &amp; Conway, J., et al. (2009). Transforming healthcare: A safety imperative. </a:t>
            </a:r>
            <a:r>
              <a:rPr lang="en-US" sz="1800" i="1" dirty="0" smtClean="0"/>
              <a:t>BMJ’s Quality and Safety in Health Care</a:t>
            </a:r>
            <a:r>
              <a:rPr lang="en-US" sz="1800" dirty="0" smtClean="0"/>
              <a:t>.  Available at: http://</a:t>
            </a:r>
            <a:r>
              <a:rPr lang="en-US" sz="1800" dirty="0" err="1" smtClean="0"/>
              <a:t>qshc.bmj.com</a:t>
            </a:r>
            <a:r>
              <a:rPr lang="en-US" sz="1800" dirty="0" smtClean="0"/>
              <a:t>/content/18/6/424.full</a:t>
            </a:r>
          </a:p>
        </p:txBody>
      </p:sp>
      <p:sp>
        <p:nvSpPr>
          <p:cNvPr id="4" name="TextBox 3"/>
          <p:cNvSpPr txBox="1"/>
          <p:nvPr/>
        </p:nvSpPr>
        <p:spPr>
          <a:xfrm>
            <a:off x="558328" y="383205"/>
            <a:ext cx="2813539" cy="646331"/>
          </a:xfrm>
          <a:prstGeom prst="rect">
            <a:avLst/>
          </a:prstGeom>
          <a:noFill/>
        </p:spPr>
        <p:txBody>
          <a:bodyPr wrap="square" rtlCol="0">
            <a:spAutoFit/>
          </a:bodyPr>
          <a:lstStyle/>
          <a:p>
            <a:r>
              <a:rPr lang="en-US" sz="3600" dirty="0">
                <a:solidFill>
                  <a:schemeClr val="accent1">
                    <a:lumMod val="75000"/>
                  </a:schemeClr>
                </a:solidFill>
                <a:latin typeface="Century Gothic"/>
                <a:cs typeface="Century Gothic"/>
              </a:rPr>
              <a:t>5 Years Ago</a:t>
            </a:r>
          </a:p>
        </p:txBody>
      </p:sp>
    </p:spTree>
    <p:extLst>
      <p:ext uri="{BB962C8B-B14F-4D97-AF65-F5344CB8AC3E}">
        <p14:creationId xmlns:p14="http://schemas.microsoft.com/office/powerpoint/2010/main" val="26935165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IFCC B&amp;W Theme.thmx</Template>
  <TotalTime>59640</TotalTime>
  <Words>3835</Words>
  <Application>Microsoft Macintosh PowerPoint</Application>
  <PresentationFormat>On-screen Show (4:3)</PresentationFormat>
  <Paragraphs>271</Paragraphs>
  <Slides>32</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Custom Design</vt:lpstr>
      <vt:lpstr>Document</vt:lpstr>
      <vt:lpstr>PowerPoint Presentation</vt:lpstr>
      <vt:lpstr>A Call to Action  Our hospital must take action now to change the concept of families as “visitors.”</vt:lpstr>
      <vt:lpstr>Labeling families as “visitors” and imposing visiting restrictions undermines the ability of patients and families to engage in care planning and decision-making  and   limits their ability to be adequately prepared for the transitions to home and community care.</vt:lpstr>
      <vt:lpstr>PowerPoint Presentation</vt:lpstr>
      <vt:lpstr>Consider the Messages These  First Impressions Convey . . .</vt:lpstr>
      <vt:lpstr> The Historical Perspective</vt:lpstr>
      <vt:lpstr>Twenty Years Ago</vt:lpstr>
      <vt:lpstr>Ten Years Ago . . .</vt:lpstr>
      <vt:lpstr>Transforming Healthcare:  A Safety Imperative</vt:lpstr>
      <vt:lpstr>          2011</vt:lpstr>
      <vt:lpstr>http://www.nypirg.org/patientandfamily/pubs/20120807/Sick-Scared-Separated%20from%20Loved%20Ones%208-2012.pdf</vt:lpstr>
      <vt:lpstr>American Society of Healthcare Risk Management </vt:lpstr>
      <vt:lpstr>2014 . . .</vt:lpstr>
      <vt:lpstr>Triple Aim  Patient- and Family-Centered Care</vt:lpstr>
      <vt:lpstr>Patient- and family-centered care is working with patients and families, rather than just doing to or for them.  We cannot work with families if they are locked out of our clinical units.</vt:lpstr>
      <vt:lpstr>PowerPoint Presentation</vt:lpstr>
      <vt:lpstr>The Evidence to Guide Practice</vt:lpstr>
      <vt:lpstr>Evidence to Guide Practice. . .</vt:lpstr>
      <vt:lpstr>Evidence to Guide Practice. . .</vt:lpstr>
      <vt:lpstr>Evidence to Guide Practice . . .</vt:lpstr>
      <vt:lpstr>Evidence to Guide Practice . . .</vt:lpstr>
      <vt:lpstr>   Exemplar Hospitals   Many leading hospitals already  recognize that partnering with  patients and families is a smart  business strategy. </vt:lpstr>
      <vt:lpstr>Vidant Health: Changing the Concept of Families as Visitors</vt:lpstr>
      <vt:lpstr>Vidant Health, Greenville, NC A Key Strategy for Quality and Safety</vt:lpstr>
      <vt:lpstr>Anne Arundel Medical Center, Annapolis, MD Changing the Concept of Families as Visitors   </vt:lpstr>
      <vt:lpstr>Anne Arundel Medical Center Annapolis, MD</vt:lpstr>
      <vt:lpstr>Contra Costa Regional Medical Center, Martinez, CA</vt:lpstr>
      <vt:lpstr>Contra Costa Regional Medical Center, Martinez, CA</vt:lpstr>
      <vt:lpstr>  Our Plan of Action</vt:lpstr>
      <vt:lpstr>Our Plan of Action . . .</vt:lpstr>
      <vt:lpstr>Questions and Comments</vt:lpstr>
      <vt:lpstr>Supporting Staff for Change in Practice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Bev Johnson</cp:lastModifiedBy>
  <cp:revision>752</cp:revision>
  <cp:lastPrinted>2014-06-23T03:32:04Z</cp:lastPrinted>
  <dcterms:created xsi:type="dcterms:W3CDTF">2010-11-13T19:31:03Z</dcterms:created>
  <dcterms:modified xsi:type="dcterms:W3CDTF">2014-06-23T20:54:37Z</dcterms:modified>
</cp:coreProperties>
</file>