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oboto Slab"/>
      <p:regular r:id="rId18"/>
      <p:bold r:id="rId19"/>
    </p:embeddedFont>
    <p:embeddedFont>
      <p:font typeface="Robo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4" roundtripDataSignature="AMtx7mhog18ivseWzs8gIy1QdHUxDFK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11" Type="http://schemas.openxmlformats.org/officeDocument/2006/relationships/slide" Target="slides/slide6.xml"/><Relationship Id="rId22" Type="http://schemas.openxmlformats.org/officeDocument/2006/relationships/font" Target="fonts/Roboto-italic.fntdata"/><Relationship Id="rId10" Type="http://schemas.openxmlformats.org/officeDocument/2006/relationships/slide" Target="slides/slide5.xml"/><Relationship Id="rId21" Type="http://schemas.openxmlformats.org/officeDocument/2006/relationships/font" Target="fonts/Roboto-bold.fntdata"/><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Slab-bold.fntdata"/><Relationship Id="rId6" Type="http://schemas.openxmlformats.org/officeDocument/2006/relationships/slide" Target="slides/slide1.xml"/><Relationship Id="rId18" Type="http://schemas.openxmlformats.org/officeDocument/2006/relationships/font" Target="fonts/RobotoSlab-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ipfcc.org/resources/IPFCC_Key_Learnings.pdf"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www.ipfcc.org/bestpractices/dei-and-pfacs/IPFCC_Strengthening_Diversity.pdf"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 name="Shape 17"/>
        <p:cNvGrpSpPr/>
        <p:nvPr/>
      </p:nvGrpSpPr>
      <p:grpSpPr>
        <a:xfrm>
          <a:off x="0" y="0"/>
          <a:ext cx="0" cy="0"/>
          <a:chOff x="0" y="0"/>
          <a:chExt cx="0" cy="0"/>
        </a:xfrm>
      </p:grpSpPr>
      <p:sp>
        <p:nvSpPr>
          <p:cNvPr id="18" name="Google Shape;18;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 name="Google Shape;1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solidFill>
                  <a:schemeClr val="dk1"/>
                </a:solidFill>
              </a:rPr>
              <a:t>Note for hospitals: You may want to change the presentation subtitle to better link PFAC work with organizational priorities</a:t>
            </a:r>
            <a:endParaRPr>
              <a:solidFill>
                <a:schemeClr val="dk1"/>
              </a:solidFill>
            </a:endParaRPr>
          </a:p>
          <a:p>
            <a:pPr indent="0" lvl="0" marL="0" rtl="0" algn="l">
              <a:lnSpc>
                <a:spcPct val="100000"/>
              </a:lnSpc>
              <a:spcBef>
                <a:spcPts val="0"/>
              </a:spcBef>
              <a:spcAft>
                <a:spcPts val="0"/>
              </a:spcAft>
              <a:buSzPts val="1100"/>
              <a:buNone/>
            </a:pPr>
            <a:r>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Ideas include: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“Promoting Representation in PFACs”</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“Partnering with Patients and Families to Advance Equitable Experiences and Outcomes ”</a:t>
            </a:r>
            <a:endParaRPr>
              <a:solidFill>
                <a:schemeClr val="dk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ee261211ee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9" name="Google Shape;159;g2ee261211e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a:solidFill>
                  <a:schemeClr val="dk1"/>
                </a:solidFill>
              </a:rPr>
              <a:t>NOTE: Hospitals should adapt speaker notes here to share information about the state of the PFAC program and work at your hospital. If the PFAC organizational assessment has been completed, it may be helpful to refer to those findings to describe what the hospital is doing well and there are known gaps.</a:t>
            </a:r>
            <a:endParaRPr>
              <a:solidFill>
                <a:schemeClr val="dk1"/>
              </a:solidFill>
            </a:endParaRPr>
          </a:p>
          <a:p>
            <a:pPr indent="0" lvl="0" marL="0" rtl="0" algn="l">
              <a:lnSpc>
                <a:spcPct val="115000"/>
              </a:lnSpc>
              <a:spcBef>
                <a:spcPts val="0"/>
              </a:spcBef>
              <a:spcAft>
                <a:spcPts val="0"/>
              </a:spcAft>
              <a:buSzPts val="1100"/>
              <a:buNone/>
            </a:pPr>
            <a:r>
              <a:t/>
            </a:r>
            <a:endParaRPr>
              <a:solidFill>
                <a:schemeClr val="dk1"/>
              </a:solidFill>
            </a:endParaRPr>
          </a:p>
          <a:p>
            <a:pPr indent="0" lvl="0" marL="0" rtl="0" algn="l">
              <a:lnSpc>
                <a:spcPct val="115000"/>
              </a:lnSpc>
              <a:spcBef>
                <a:spcPts val="0"/>
              </a:spcBef>
              <a:spcAft>
                <a:spcPts val="0"/>
              </a:spcAft>
              <a:buSzPts val="1100"/>
              <a:buNone/>
            </a:pPr>
            <a:r>
              <a:rPr lang="en">
                <a:solidFill>
                  <a:schemeClr val="dk1"/>
                </a:solidFill>
              </a:rPr>
              <a:t>To the extent possible, include specific data. You may also want to include illustrative quotes or anecdotes.</a:t>
            </a:r>
            <a:endParaRPr>
              <a:solidFill>
                <a:schemeClr val="dk1"/>
              </a:solidFill>
            </a:endParaRPr>
          </a:p>
          <a:p>
            <a:pPr indent="0" lvl="0" marL="0" rtl="0" algn="l">
              <a:lnSpc>
                <a:spcPct val="115000"/>
              </a:lnSpc>
              <a:spcBef>
                <a:spcPts val="0"/>
              </a:spcBef>
              <a:spcAft>
                <a:spcPts val="0"/>
              </a:spcAft>
              <a:buSzPts val="1100"/>
              <a:buNone/>
            </a:pPr>
            <a:r>
              <a:t/>
            </a:r>
            <a:endParaRPr>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02e7c64e4f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7" name="Google Shape;167;g302e7c64e4f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solidFill>
                  <a:schemeClr val="dk1"/>
                </a:solidFill>
              </a:rPr>
              <a:t>NOTE: Hospitals should adapt speaker notes here to share areas that have been identified as priorities for action. Highlight actions that address the areas of greatest need and that are likely to have the biggest impact.  </a:t>
            </a:r>
            <a:endParaRPr>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Make connections with hospital strategic priorities and discuss how opportunities to advance the PFAC can support progress related to hospital goals and initiatives.</a:t>
            </a:r>
            <a:endParaRPr>
              <a:solidFill>
                <a:schemeClr val="dk1"/>
              </a:solidFill>
            </a:endParaRPr>
          </a:p>
          <a:p>
            <a:pPr indent="0" lvl="0" marL="0" rtl="0" algn="l">
              <a:lnSpc>
                <a:spcPct val="100000"/>
              </a:lnSpc>
              <a:spcBef>
                <a:spcPts val="0"/>
              </a:spcBef>
              <a:spcAft>
                <a:spcPts val="0"/>
              </a:spcAft>
              <a:buSzPts val="1100"/>
              <a:buNone/>
            </a:pPr>
            <a:r>
              <a:t/>
            </a:r>
            <a:endParaRPr>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0"/>
              </a:spcBef>
              <a:spcAft>
                <a:spcPts val="0"/>
              </a:spcAft>
              <a:buSzPts val="1100"/>
              <a:buNone/>
            </a:pPr>
            <a:r>
              <a:t/>
            </a:r>
            <a:endParaRPr>
              <a:solidFill>
                <a:schemeClr val="dk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5" name="Google Shape;17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solidFill>
                  <a:schemeClr val="dk1"/>
                </a:solidFill>
              </a:rPr>
              <a:t>NOTE: Hospitals should adapt speaker notes here to highlight specific requests of and offers to leadership. Emphasize that leadership support plays a vital role in the success and sustainability of PFAC initiatives.</a:t>
            </a:r>
            <a:endParaRPr>
              <a:solidFill>
                <a:schemeClr val="dk1"/>
              </a:solidFill>
            </a:endParaRPr>
          </a:p>
          <a:p>
            <a:pPr indent="0" lvl="0" marL="0" rtl="0" algn="l">
              <a:lnSpc>
                <a:spcPct val="100000"/>
              </a:lnSpc>
              <a:spcBef>
                <a:spcPts val="0"/>
              </a:spcBef>
              <a:spcAft>
                <a:spcPts val="0"/>
              </a:spcAft>
              <a:buSzPts val="1100"/>
              <a:buNone/>
            </a:pPr>
            <a:r>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Requests include specific requests (actions, resources) that are needed to advance PFAC </a:t>
            </a:r>
            <a:r>
              <a:rPr lang="en">
                <a:solidFill>
                  <a:schemeClr val="dk1"/>
                </a:solidFill>
              </a:rPr>
              <a:t>work</a:t>
            </a:r>
            <a:r>
              <a:rPr lang="en">
                <a:solidFill>
                  <a:schemeClr val="dk1"/>
                </a:solidFill>
              </a:rPr>
              <a:t>. Be specific about what support and resources are needed and the anticipated timeline for action. Be realistic about what outcomes can be achieved. Share who will lead efforts and how progress will be tracked. </a:t>
            </a:r>
            <a:endParaRPr>
              <a:solidFill>
                <a:schemeClr val="dk1"/>
              </a:solidFill>
            </a:endParaRPr>
          </a:p>
          <a:p>
            <a:pPr indent="0" lvl="0" marL="0" rtl="0" algn="l">
              <a:lnSpc>
                <a:spcPct val="100000"/>
              </a:lnSpc>
              <a:spcBef>
                <a:spcPts val="0"/>
              </a:spcBef>
              <a:spcAft>
                <a:spcPts val="0"/>
              </a:spcAft>
              <a:buSzPts val="1100"/>
              <a:buNone/>
            </a:pPr>
            <a:r>
              <a:t/>
            </a:r>
            <a:endParaRPr>
              <a:solidFill>
                <a:schemeClr val="dk1"/>
              </a:solidFill>
            </a:endParaRPr>
          </a:p>
          <a:p>
            <a:pPr indent="0" lvl="0" marL="0" rtl="0" algn="l">
              <a:lnSpc>
                <a:spcPct val="100000"/>
              </a:lnSpc>
              <a:spcBef>
                <a:spcPts val="0"/>
              </a:spcBef>
              <a:spcAft>
                <a:spcPts val="0"/>
              </a:spcAft>
              <a:buClr>
                <a:schemeClr val="dk1"/>
              </a:buClr>
              <a:buSzPts val="1100"/>
              <a:buFont typeface="Arial"/>
              <a:buNone/>
            </a:pPr>
            <a:r>
              <a:rPr lang="en">
                <a:solidFill>
                  <a:schemeClr val="dk1"/>
                </a:solidFill>
              </a:rPr>
              <a:t>Specific requests could include:</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Staffing, time allocation</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Funding/budget to address specific barriers to PFA participation</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Organizational visibility for PFAC efforts</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Support for the PFAC from other departments (e.g., marketing and communication, language access services)</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Development of policies, practices, or guidelines around PFAC membership and practices (e.g., requirements for hospital committees or workgroups to include a representative group of PFAs)</a:t>
            </a:r>
            <a:endParaRPr>
              <a:solidFill>
                <a:schemeClr val="dk1"/>
              </a:solidFill>
            </a:endParaRPr>
          </a:p>
          <a:p>
            <a:pPr indent="0" lvl="0" marL="0" rtl="0" algn="l">
              <a:lnSpc>
                <a:spcPct val="100000"/>
              </a:lnSpc>
              <a:spcBef>
                <a:spcPts val="0"/>
              </a:spcBef>
              <a:spcAft>
                <a:spcPts val="0"/>
              </a:spcAft>
              <a:buSzPts val="1100"/>
              <a:buNone/>
            </a:pPr>
            <a:r>
              <a:t/>
            </a:r>
            <a:endParaRPr>
              <a:solidFill>
                <a:schemeClr val="dk1"/>
              </a:solidFill>
            </a:endParaRPr>
          </a:p>
          <a:p>
            <a:pPr indent="0" lvl="0" marL="0" rtl="0" algn="l">
              <a:lnSpc>
                <a:spcPct val="100000"/>
              </a:lnSpc>
              <a:spcBef>
                <a:spcPts val="0"/>
              </a:spcBef>
              <a:spcAft>
                <a:spcPts val="0"/>
              </a:spcAft>
              <a:buSzPts val="1100"/>
              <a:buNone/>
            </a:pPr>
            <a:r>
              <a:rPr lang="en">
                <a:solidFill>
                  <a:schemeClr val="dk1"/>
                </a:solidFill>
              </a:rPr>
              <a:t>Offers might include things like:</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Inviting leaders to attend a PFAC meeting to learn more about the PFAC and its work</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Inviting leaders to attend a listening session with PFAs to hear from them about their experiences related to health and health care</a:t>
            </a:r>
            <a:endParaRPr>
              <a:solidFill>
                <a:schemeClr val="dk1"/>
              </a:solidFill>
            </a:endParaRPr>
          </a:p>
          <a:p>
            <a:pPr indent="-298450" lvl="0" marL="457200" rtl="0" algn="l">
              <a:lnSpc>
                <a:spcPct val="100000"/>
              </a:lnSpc>
              <a:spcBef>
                <a:spcPts val="0"/>
              </a:spcBef>
              <a:spcAft>
                <a:spcPts val="0"/>
              </a:spcAft>
              <a:buClr>
                <a:schemeClr val="dk1"/>
              </a:buClr>
              <a:buSzPts val="1100"/>
              <a:buChar char="●"/>
            </a:pPr>
            <a:r>
              <a:rPr lang="en">
                <a:solidFill>
                  <a:schemeClr val="dk1"/>
                </a:solidFill>
              </a:rPr>
              <a:t>Offering to attend future meetings to report on accountability measures and share updates with leaders</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 name="Google Shape;2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Clr>
                <a:schemeClr val="dk1"/>
              </a:buClr>
              <a:buSzPts val="1100"/>
              <a:buChar char="●"/>
            </a:pPr>
            <a:r>
              <a:rPr lang="en">
                <a:solidFill>
                  <a:schemeClr val="dk1"/>
                </a:solidFill>
              </a:rPr>
              <a:t>Today we will talk about opportunities to improve and advance our PFAC and strengthen partnerships with patients and families in work to advance quality, safety, experiences of care, and health outcomes.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We’ll share how the PFAC benefits our hospital and patient population. We’ll also discuss specific opportunities for [HOSPITAL NAME] to advance progress.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We know that leadership support is critical in starting, advancing, and sustaining the PFAC program and initiatives. As leaders, you help set expectations, making sure that we are all “walking the talk.” We greatly appreciate your time today.</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 name="Google Shape;3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Clr>
                <a:schemeClr val="dk1"/>
              </a:buClr>
              <a:buSzPts val="1100"/>
              <a:buChar char="●"/>
            </a:pPr>
            <a:r>
              <a:rPr lang="en">
                <a:solidFill>
                  <a:schemeClr val="dk1"/>
                </a:solidFill>
              </a:rPr>
              <a:t>Thanks to decades of work, we know that Patient and Family Advisory Councils (PFACs) provide important opportunities for engaging patients and families as partners in change and improvement. PFACs are a critical way that we partner with patients and families in the development, implementation, and evaluation of organizational policies and processes.</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Partnering with patient and family advisors (PFAs) helps us: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Better understand patient and family needs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Ensure that hospital policies, practices, and programs align with patient and family priorities and perspectives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Increase collaboration with patients and families to improve outcomes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Build and strengthen relationships with the communities we serve</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Building programs and processes without input from those most likely to be using these services is not practical or efficient.</a:t>
            </a:r>
            <a:endParaRPr>
              <a:solidFill>
                <a:schemeClr val="dk1"/>
              </a:solidFill>
            </a:endParaRPr>
          </a:p>
          <a:p>
            <a:pPr indent="0" lvl="0" marL="457200" rtl="0" algn="l">
              <a:lnSpc>
                <a:spcPct val="115000"/>
              </a:lnSpc>
              <a:spcBef>
                <a:spcPts val="0"/>
              </a:spcBef>
              <a:spcAft>
                <a:spcPts val="0"/>
              </a:spcAft>
              <a:buSzPts val="1100"/>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[INCLUDE OUTCOMES AND OR KEY MILESTONES FROM YOUR ORGANIZATION, AS APPROPRIATE. ALSO THINK ABOUT ANY QUOTES YOU CAN INCLUDE TO ILLUSTRATE THE IMPACT AND IMPORTANCE OF PFACS AND PARTNERSHIPS WITH PFAS IN YOUR HOSPITAL.]</a:t>
            </a:r>
            <a:endParaRPr>
              <a:solidFill>
                <a:schemeClr val="dk1"/>
              </a:solidFill>
            </a:endParaRPr>
          </a:p>
          <a:p>
            <a:pPr indent="0" lvl="0" marL="457200" rtl="0" algn="l">
              <a:lnSpc>
                <a:spcPct val="115000"/>
              </a:lnSpc>
              <a:spcBef>
                <a:spcPts val="0"/>
              </a:spcBef>
              <a:spcAft>
                <a:spcPts val="0"/>
              </a:spcAft>
              <a:buSzPts val="1100"/>
              <a:buNone/>
            </a:pPr>
            <a:r>
              <a:t/>
            </a:r>
            <a:endParaRPr sz="1200">
              <a:solidFill>
                <a:srgbClr val="333333"/>
              </a:solidFill>
            </a:endParaRPr>
          </a:p>
          <a:p>
            <a:pPr indent="0" lvl="0" marL="457200" rtl="0" algn="l">
              <a:lnSpc>
                <a:spcPct val="115000"/>
              </a:lnSpc>
              <a:spcBef>
                <a:spcPts val="0"/>
              </a:spcBef>
              <a:spcAft>
                <a:spcPts val="0"/>
              </a:spcAft>
              <a:buSzPts val="1100"/>
              <a:buNone/>
            </a:pPr>
            <a:r>
              <a:t/>
            </a:r>
            <a:endParaRPr sz="1200">
              <a:solidFill>
                <a:srgbClr val="333333"/>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g30b25f21570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 name="Google Shape;44;g30b25f21570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15000"/>
              </a:lnSpc>
              <a:spcBef>
                <a:spcPts val="0"/>
              </a:spcBef>
              <a:spcAft>
                <a:spcPts val="0"/>
              </a:spcAft>
              <a:buClr>
                <a:schemeClr val="dk1"/>
              </a:buClr>
              <a:buSzPts val="1100"/>
              <a:buChar char="●"/>
            </a:pPr>
            <a:r>
              <a:rPr lang="en">
                <a:solidFill>
                  <a:schemeClr val="dk1"/>
                </a:solidFill>
              </a:rPr>
              <a:t>While the benefits of partnering with patients and families are clear, we also know that there continue to be opportunities for improvement.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Improving care requires partnering with and learning from PFAs who are representative of the patients and communities served. As a result, it is important for PFACs to reflect the populations served at the hospital.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However, recent r</a:t>
            </a:r>
            <a:r>
              <a:rPr lang="en" u="sng">
                <a:solidFill>
                  <a:srgbClr val="1155CC"/>
                </a:solidFill>
                <a:hlinkClick r:id="rId2">
                  <a:extLst>
                    <a:ext uri="{A12FA001-AC4F-418D-AE19-62706E023703}">
                      <ahyp:hlinkClr val="tx"/>
                    </a:ext>
                  </a:extLst>
                </a:hlinkClick>
              </a:rPr>
              <a:t>esearch</a:t>
            </a:r>
            <a:r>
              <a:rPr lang="en">
                <a:solidFill>
                  <a:schemeClr val="dk1"/>
                </a:solidFill>
              </a:rPr>
              <a:t> has shown there often are significant gaps in PFA representativeness. PFAs are more likely to be White, female, highly educated, and of higher socioeconomic status. This means that we may be at risk of not obtaining input from or learning about the needs and perspectives of individuals, groups, and communities who experience the highest rates of health inequities.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[IF YOUR HOSPITAL HAS ANY TYPE OF DATA ABOUT GAPS IN REPRESENTATIVENESS BETWEEN PFAS AND THE PATIENT/FAMILY POPULATION, INCLUDE IT ON THIS SLIDE. USE THE INTRO TEXT ABOUT “IMPROVING CARE REQUIRES PARTNERING WITH PFAS WHO ARE REPRESENTATIVE OF THE PATIENTS AND COMMUNITIES WE SERVE AND ADD YOUR OWN DATA.]</a:t>
            </a:r>
            <a:endParaRPr>
              <a:solidFill>
                <a:schemeClr val="dk1"/>
              </a:solidFill>
            </a:endParaRPr>
          </a:p>
          <a:p>
            <a:pPr indent="0" lvl="0" marL="0" rtl="0" algn="l">
              <a:lnSpc>
                <a:spcPct val="115000"/>
              </a:lnSpc>
              <a:spcBef>
                <a:spcPts val="0"/>
              </a:spcBef>
              <a:spcAft>
                <a:spcPts val="0"/>
              </a:spcAft>
              <a:buSzPts val="1100"/>
              <a:buNone/>
            </a:pPr>
            <a:r>
              <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
                <a:solidFill>
                  <a:schemeClr val="dk1"/>
                </a:solidFill>
              </a:rPr>
              <a:t>Our hospital has opportunities to [EDIT TALKING POINTS AS NEEDED]</a:t>
            </a:r>
            <a:r>
              <a:rPr lang="en">
                <a:solidFill>
                  <a:schemeClr val="dk1"/>
                </a:solidFill>
              </a:rPr>
              <a:t>:</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Improve the representativeness of patient and family advisors;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Create a welcoming environment for patient and family advisors;</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Address barriers to participating as an advisor, particularly for individuals from groups currently underrepresented on the PFAC</a:t>
            </a:r>
            <a:endParaRPr>
              <a:solidFill>
                <a:schemeClr val="dk1"/>
              </a:solidFill>
            </a:endParaRPr>
          </a:p>
          <a:p>
            <a:pPr indent="-298450" lvl="1" marL="914400" rtl="0" algn="l">
              <a:lnSpc>
                <a:spcPct val="115000"/>
              </a:lnSpc>
              <a:spcBef>
                <a:spcPts val="0"/>
              </a:spcBef>
              <a:spcAft>
                <a:spcPts val="0"/>
              </a:spcAft>
              <a:buClr>
                <a:schemeClr val="dk1"/>
              </a:buClr>
              <a:buSzPts val="1100"/>
              <a:buChar char="○"/>
            </a:pPr>
            <a:r>
              <a:rPr lang="en">
                <a:solidFill>
                  <a:schemeClr val="dk1"/>
                </a:solidFill>
              </a:rPr>
              <a:t>Partner with patient and family advisors in work to improve health equity</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00000"/>
              </a:lnSpc>
              <a:spcBef>
                <a:spcPts val="0"/>
              </a:spcBef>
              <a:spcAft>
                <a:spcPts val="0"/>
              </a:spcAft>
              <a:buNone/>
            </a:pPr>
            <a:r>
              <a:t/>
            </a:r>
            <a:endParaRPr sz="1800"/>
          </a:p>
          <a:p>
            <a:pPr indent="0" lvl="0" marL="457200" marR="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32a8077de46_0_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 name="Google Shape;53;g32a8077de46_0_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rgbClr val="000000"/>
              </a:buClr>
              <a:buSzPts val="1100"/>
              <a:buFont typeface="Arial"/>
              <a:buNone/>
            </a:pPr>
            <a:r>
              <a:rPr lang="en"/>
              <a:t>Strengthening the PFAC program has benefits that extend beyond the PFAC and hospital into the community. </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
              <a:t>PFACs can help:</a:t>
            </a:r>
            <a:endParaRPr/>
          </a:p>
          <a:p>
            <a:pPr indent="-298450" lvl="0" marL="457200" rtl="0" algn="l">
              <a:lnSpc>
                <a:spcPct val="100000"/>
              </a:lnSpc>
              <a:spcBef>
                <a:spcPts val="0"/>
              </a:spcBef>
              <a:spcAft>
                <a:spcPts val="0"/>
              </a:spcAft>
              <a:buSzPts val="1100"/>
              <a:buChar char="●"/>
            </a:pPr>
            <a:r>
              <a:rPr lang="en"/>
              <a:t>Address health inequities by providing a mechanism for hearing and learning from those most likely to experience health inequities</a:t>
            </a:r>
            <a:endParaRPr/>
          </a:p>
          <a:p>
            <a:pPr indent="-298450" lvl="0" marL="457200" rtl="0" algn="l">
              <a:lnSpc>
                <a:spcPct val="100000"/>
              </a:lnSpc>
              <a:spcBef>
                <a:spcPts val="0"/>
              </a:spcBef>
              <a:spcAft>
                <a:spcPts val="0"/>
              </a:spcAft>
              <a:buSzPts val="1100"/>
              <a:buChar char="●"/>
            </a:pPr>
            <a:r>
              <a:rPr lang="en"/>
              <a:t>Bolster our efforts to provide high quality, safe, equitable healthcare by getting timely input from a broad range of patients and families, grounding improvements in their needs and perspectives </a:t>
            </a:r>
            <a:endParaRPr/>
          </a:p>
          <a:p>
            <a:pPr indent="-298450" lvl="0" marL="457200" rtl="0" algn="l">
              <a:lnSpc>
                <a:spcPct val="100000"/>
              </a:lnSpc>
              <a:spcBef>
                <a:spcPts val="0"/>
              </a:spcBef>
              <a:spcAft>
                <a:spcPts val="0"/>
              </a:spcAft>
              <a:buSzPts val="1100"/>
              <a:buChar char="●"/>
            </a:pPr>
            <a:r>
              <a:rPr lang="en"/>
              <a:t>Address causes of health inequities by helping us learn more about patients’ lives, including socioeconomic factors and unmet needs that can affect health outcomes</a:t>
            </a:r>
            <a:endParaRPr/>
          </a:p>
          <a:p>
            <a:pPr indent="-298450" lvl="0" marL="457200" rtl="0" algn="l">
              <a:lnSpc>
                <a:spcPct val="100000"/>
              </a:lnSpc>
              <a:spcBef>
                <a:spcPts val="0"/>
              </a:spcBef>
              <a:spcAft>
                <a:spcPts val="0"/>
              </a:spcAft>
              <a:buSzPts val="1100"/>
              <a:buChar char="●"/>
            </a:pPr>
            <a:r>
              <a:rPr lang="en"/>
              <a:t>Develop and strengthen relationships with the community, improving connections and engaging community members as partners in transformational change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2a8077de46_0_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g32a8077de46_0_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1" name="Google Shape;11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IN THE INTEREST OF TIME, HOSPITALS MAY NOT WANT TO USE BOTH THIS SLIDE AND THE PREVIOUS ONE. THIS SLIDE IS INCLUDED AS ANOTHER WAY OF SHOWING THE RELATIONSHIP BETWEEN WORK TO IMPROVE PFACs AND EFFORTS TO IMPROVE QUALITY, SAFETY, EXPERIENCES OF CARE, AND EQUITY.</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
              <a:t>Hospitals are best able to translate input from patients and families into improvements in quality, safety, experiences of care, and equity when there are opportunities to learn directly from the people most likely to be affected by health inequities. This requires taking steps to partner with patients and families representative of hospital communities, cultivating an inclusive environment, and including a diverse group of patients and families in health equity initiatives.</a:t>
            </a:r>
            <a:endParaRPr/>
          </a:p>
          <a:p>
            <a:pPr indent="0" lvl="0" marL="0" rtl="0" algn="l">
              <a:lnSpc>
                <a:spcPct val="115000"/>
              </a:lnSpc>
              <a:spcBef>
                <a:spcPts val="0"/>
              </a:spcBef>
              <a:spcAft>
                <a:spcPts val="0"/>
              </a:spcAft>
              <a:buSzPts val="1100"/>
              <a:buNone/>
            </a:pPr>
            <a:r>
              <a:t/>
            </a:r>
            <a:endParaRPr>
              <a:solidFill>
                <a:schemeClr val="dk1"/>
              </a:solidFill>
              <a:latin typeface="Roboto"/>
              <a:ea typeface="Roboto"/>
              <a:cs typeface="Roboto"/>
              <a:sym typeface="Roboto"/>
            </a:endParaRPr>
          </a:p>
          <a:p>
            <a:pPr indent="0" lvl="0" marL="457200" rtl="0" algn="l">
              <a:lnSpc>
                <a:spcPct val="115000"/>
              </a:lnSpc>
              <a:spcBef>
                <a:spcPts val="0"/>
              </a:spcBef>
              <a:spcAft>
                <a:spcPts val="0"/>
              </a:spcAft>
              <a:buSzPts val="1100"/>
              <a:buNone/>
            </a:pPr>
            <a:r>
              <a:t/>
            </a:r>
            <a:endParaRPr>
              <a:solidFill>
                <a:schemeClr val="dk1"/>
              </a:solidFill>
              <a:latin typeface="Roboto"/>
              <a:ea typeface="Roboto"/>
              <a:cs typeface="Roboto"/>
              <a:sym typeface="Roboto"/>
            </a:endParaRPr>
          </a:p>
          <a:p>
            <a:pPr indent="0" lvl="0" marL="0" rtl="0" algn="l">
              <a:lnSpc>
                <a:spcPct val="100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 name="Google Shape;13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solidFill>
                  <a:srgbClr val="333333"/>
                </a:solidFill>
              </a:rPr>
              <a:t>The Institute for Patient- and Family-Centered Care (IPFCC), in collaboration with the Cincinnati Children’s Hospital Medical Center (CCHMC), conducted a multi-year project to identify best practices within children's hospitals for strengthening the representativeness of PFACs and for partnering with patient and family advisors on health equity initiatives. The team identified six key areas to help hospitals move forward with this work.</a:t>
            </a:r>
            <a:endParaRPr/>
          </a:p>
          <a:p>
            <a:pPr indent="-298450" lvl="0" marL="457200" rtl="0" algn="l">
              <a:lnSpc>
                <a:spcPct val="100000"/>
              </a:lnSpc>
              <a:spcBef>
                <a:spcPts val="1200"/>
              </a:spcBef>
              <a:spcAft>
                <a:spcPts val="0"/>
              </a:spcAft>
              <a:buSzPts val="1100"/>
              <a:buChar char="●"/>
            </a:pPr>
            <a:r>
              <a:rPr lang="en"/>
              <a:t>Define goals for the PFAC by obtaining data to understand the perspectives that are underrepresented on the PFAC, develop goals and plans for PFA representativeness, and create connections between the PFAC and hospital equity work</a:t>
            </a:r>
            <a:endParaRPr/>
          </a:p>
          <a:p>
            <a:pPr indent="0" lvl="0" marL="457200" rtl="0" algn="l">
              <a:lnSpc>
                <a:spcPct val="100000"/>
              </a:lnSpc>
              <a:spcBef>
                <a:spcPts val="0"/>
              </a:spcBef>
              <a:spcAft>
                <a:spcPts val="0"/>
              </a:spcAft>
              <a:buSzPts val="1100"/>
              <a:buNone/>
            </a:pPr>
            <a:r>
              <a:t/>
            </a:r>
            <a:endParaRPr/>
          </a:p>
          <a:p>
            <a:pPr indent="-298450" lvl="0" marL="457200" rtl="0" algn="l">
              <a:lnSpc>
                <a:spcPct val="100000"/>
              </a:lnSpc>
              <a:spcBef>
                <a:spcPts val="0"/>
              </a:spcBef>
              <a:spcAft>
                <a:spcPts val="0"/>
              </a:spcAft>
              <a:buSzPts val="1100"/>
              <a:buChar char="●"/>
            </a:pPr>
            <a:r>
              <a:rPr lang="en"/>
              <a:t>Recruit to increase PFA representativeness, making the </a:t>
            </a:r>
            <a:r>
              <a:rPr lang="en"/>
              <a:t>engagement</a:t>
            </a:r>
            <a:r>
              <a:rPr lang="en"/>
              <a:t> of a broad group of patients and families a shared goal of the institution, building authentic relationships between the hospital and community, and identifying and addressing barriers in the PFA recruitment and application process </a:t>
            </a:r>
            <a:endParaRPr/>
          </a:p>
          <a:p>
            <a:pPr indent="0" lvl="0" marL="457200" rtl="0" algn="l">
              <a:lnSpc>
                <a:spcPct val="100000"/>
              </a:lnSpc>
              <a:spcBef>
                <a:spcPts val="0"/>
              </a:spcBef>
              <a:spcAft>
                <a:spcPts val="0"/>
              </a:spcAft>
              <a:buSzPts val="1100"/>
              <a:buNone/>
            </a:pPr>
            <a:r>
              <a:t/>
            </a:r>
            <a:endParaRPr/>
          </a:p>
          <a:p>
            <a:pPr indent="-298450" lvl="0" marL="457200" rtl="0" algn="l">
              <a:lnSpc>
                <a:spcPct val="100000"/>
              </a:lnSpc>
              <a:spcBef>
                <a:spcPts val="0"/>
              </a:spcBef>
              <a:spcAft>
                <a:spcPts val="0"/>
              </a:spcAft>
              <a:buSzPts val="1100"/>
              <a:buChar char="●"/>
            </a:pPr>
            <a:r>
              <a:rPr lang="en"/>
              <a:t>Explore and use structures that facilitate participation, including offering varied options and approaches for PFA participation that meet community needs</a:t>
            </a:r>
            <a:endParaRPr/>
          </a:p>
          <a:p>
            <a:pPr indent="0" lvl="0" marL="457200" rtl="0" algn="l">
              <a:lnSpc>
                <a:spcPct val="100000"/>
              </a:lnSpc>
              <a:spcBef>
                <a:spcPts val="0"/>
              </a:spcBef>
              <a:spcAft>
                <a:spcPts val="0"/>
              </a:spcAft>
              <a:buSzPts val="1100"/>
              <a:buNone/>
            </a:pPr>
            <a:r>
              <a:t/>
            </a:r>
            <a:endParaRPr/>
          </a:p>
          <a:p>
            <a:pPr indent="-298450" lvl="0" marL="457200" rtl="0" algn="l">
              <a:lnSpc>
                <a:spcPct val="100000"/>
              </a:lnSpc>
              <a:spcBef>
                <a:spcPts val="0"/>
              </a:spcBef>
              <a:spcAft>
                <a:spcPts val="0"/>
              </a:spcAft>
              <a:buSzPts val="1100"/>
              <a:buChar char="●"/>
            </a:pPr>
            <a:r>
              <a:rPr lang="en"/>
              <a:t>Support welcoming practices by identifying and addressing barriers that prevent full participation from a representative group of PFAs, developing and implementing guidelines for working together, and providing training for staff and PFAs</a:t>
            </a:r>
            <a:endParaRPr/>
          </a:p>
          <a:p>
            <a:pPr indent="0" lvl="0" marL="0" rtl="0" algn="l">
              <a:lnSpc>
                <a:spcPct val="100000"/>
              </a:lnSpc>
              <a:spcBef>
                <a:spcPts val="0"/>
              </a:spcBef>
              <a:spcAft>
                <a:spcPts val="0"/>
              </a:spcAft>
              <a:buSzPts val="1100"/>
              <a:buNone/>
            </a:pPr>
            <a:r>
              <a:t/>
            </a:r>
            <a:endParaRPr/>
          </a:p>
          <a:p>
            <a:pPr indent="-298450" lvl="0" marL="457200" rtl="0" algn="l">
              <a:lnSpc>
                <a:spcPct val="100000"/>
              </a:lnSpc>
              <a:spcBef>
                <a:spcPts val="0"/>
              </a:spcBef>
              <a:spcAft>
                <a:spcPts val="0"/>
              </a:spcAft>
              <a:buSzPts val="1100"/>
              <a:buChar char="●"/>
            </a:pPr>
            <a:r>
              <a:rPr lang="en"/>
              <a:t>Partner with PFACs in hospital health equity initiatives, engaging PFAs as partners on health equity projects, workgroups, and committees, and actively seeking input from underrepresented populations</a:t>
            </a:r>
            <a:endParaRPr/>
          </a:p>
          <a:p>
            <a:pPr indent="0" lvl="0" marL="0" rtl="0" algn="l">
              <a:lnSpc>
                <a:spcPct val="100000"/>
              </a:lnSpc>
              <a:spcBef>
                <a:spcPts val="0"/>
              </a:spcBef>
              <a:spcAft>
                <a:spcPts val="0"/>
              </a:spcAft>
              <a:buSzPts val="1100"/>
              <a:buNone/>
            </a:pPr>
            <a:r>
              <a:t/>
            </a:r>
            <a:endParaRPr/>
          </a:p>
          <a:p>
            <a:pPr indent="-298450" lvl="0" marL="457200" rtl="0" algn="l">
              <a:lnSpc>
                <a:spcPct val="100000"/>
              </a:lnSpc>
              <a:spcBef>
                <a:spcPts val="0"/>
              </a:spcBef>
              <a:spcAft>
                <a:spcPts val="0"/>
              </a:spcAft>
              <a:buSzPts val="1100"/>
              <a:buChar char="●"/>
            </a:pPr>
            <a:r>
              <a:rPr lang="en"/>
              <a:t>Sustain PFAC progress by continuing to learn from patients, families, and hospital staff how we can improve our PFAC program</a:t>
            </a:r>
            <a:endParaRPr/>
          </a:p>
          <a:p>
            <a:pPr indent="0" lvl="0" marL="0" rtl="0" algn="l">
              <a:lnSpc>
                <a:spcPct val="115000"/>
              </a:lnSpc>
              <a:spcBef>
                <a:spcPts val="0"/>
              </a:spcBef>
              <a:spcAft>
                <a:spcPts val="0"/>
              </a:spcAft>
              <a:buSzPts val="1100"/>
              <a:buNone/>
            </a:pPr>
            <a:r>
              <a:t/>
            </a:r>
            <a:endParaRPr sz="1500">
              <a:solidFill>
                <a:schemeClr val="lt1"/>
              </a:solidFill>
              <a:latin typeface="Roboto"/>
              <a:ea typeface="Roboto"/>
              <a:cs typeface="Roboto"/>
              <a:sym typeface="Roboto"/>
            </a:endParaRPr>
          </a:p>
          <a:p>
            <a:pPr indent="0" lvl="0" marL="0" rtl="0" algn="l">
              <a:lnSpc>
                <a:spcPct val="100000"/>
              </a:lnSpc>
              <a:spcBef>
                <a:spcPts val="0"/>
              </a:spcBef>
              <a:spcAft>
                <a:spcPts val="0"/>
              </a:spcAft>
              <a:buClr>
                <a:schemeClr val="dk1"/>
              </a:buClr>
              <a:buSzPts val="1100"/>
              <a:buFont typeface="Arial"/>
              <a:buNone/>
            </a:pPr>
            <a:r>
              <a:rPr lang="en">
                <a:solidFill>
                  <a:schemeClr val="dk1"/>
                </a:solidFill>
              </a:rPr>
              <a:t>Institute for Patient- and Family-Centered Care. (2023). Strengthening the diversity and role of patient and family advisory councils: Opportunities for action. Institute for Patient- and Family-Centered Care. </a:t>
            </a:r>
            <a:r>
              <a:rPr lang="en" u="sng">
                <a:solidFill>
                  <a:schemeClr val="hlink"/>
                </a:solidFill>
                <a:hlinkClick r:id="rId2"/>
              </a:rPr>
              <a:t>https://www.ipfcc.org/bestpractices/dei-and-pfacs/IPFCC_Strengthening_Diversity.pdf</a:t>
            </a:r>
            <a:r>
              <a:rPr lang="en">
                <a:solidFill>
                  <a:schemeClr val="dk1"/>
                </a:solidFill>
              </a:rPr>
              <a:t> </a:t>
            </a:r>
            <a:endParaRPr sz="1500">
              <a:solidFill>
                <a:schemeClr val="lt1"/>
              </a:solidFill>
              <a:latin typeface="Roboto"/>
              <a:ea typeface="Roboto"/>
              <a:cs typeface="Roboto"/>
              <a:sym typeface="Roboto"/>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12"/>
          <p:cNvSpPr txBox="1"/>
          <p:nvPr>
            <p:ph type="ctrTitle"/>
          </p:nvPr>
        </p:nvSpPr>
        <p:spPr>
          <a:xfrm>
            <a:off x="1680302" y="1188925"/>
            <a:ext cx="5783400" cy="14574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000"/>
              <a:buNone/>
              <a:defRPr sz="4000">
                <a:solidFill>
                  <a:srgbClr val="002060"/>
                </a:solidFill>
              </a:defRPr>
            </a:lvl1pPr>
            <a:lvl2pPr lvl="1" algn="ctr">
              <a:lnSpc>
                <a:spcPct val="100000"/>
              </a:lnSpc>
              <a:spcBef>
                <a:spcPts val="0"/>
              </a:spcBef>
              <a:spcAft>
                <a:spcPts val="0"/>
              </a:spcAft>
              <a:buSzPts val="4000"/>
              <a:buNone/>
              <a:defRPr sz="4000"/>
            </a:lvl2pPr>
            <a:lvl3pPr lvl="2" algn="ctr">
              <a:lnSpc>
                <a:spcPct val="100000"/>
              </a:lnSpc>
              <a:spcBef>
                <a:spcPts val="0"/>
              </a:spcBef>
              <a:spcAft>
                <a:spcPts val="0"/>
              </a:spcAft>
              <a:buSzPts val="4000"/>
              <a:buNone/>
              <a:defRPr sz="4000"/>
            </a:lvl3pPr>
            <a:lvl4pPr lvl="3" algn="ctr">
              <a:lnSpc>
                <a:spcPct val="100000"/>
              </a:lnSpc>
              <a:spcBef>
                <a:spcPts val="0"/>
              </a:spcBef>
              <a:spcAft>
                <a:spcPts val="0"/>
              </a:spcAft>
              <a:buSzPts val="4000"/>
              <a:buNone/>
              <a:defRPr sz="4000"/>
            </a:lvl4pPr>
            <a:lvl5pPr lvl="4" algn="ctr">
              <a:lnSpc>
                <a:spcPct val="100000"/>
              </a:lnSpc>
              <a:spcBef>
                <a:spcPts val="0"/>
              </a:spcBef>
              <a:spcAft>
                <a:spcPts val="0"/>
              </a:spcAft>
              <a:buSzPts val="4000"/>
              <a:buNone/>
              <a:defRPr sz="4000"/>
            </a:lvl5pPr>
            <a:lvl6pPr lvl="5" algn="ctr">
              <a:lnSpc>
                <a:spcPct val="100000"/>
              </a:lnSpc>
              <a:spcBef>
                <a:spcPts val="0"/>
              </a:spcBef>
              <a:spcAft>
                <a:spcPts val="0"/>
              </a:spcAft>
              <a:buSzPts val="4000"/>
              <a:buNone/>
              <a:defRPr sz="4000"/>
            </a:lvl6pPr>
            <a:lvl7pPr lvl="6" algn="ctr">
              <a:lnSpc>
                <a:spcPct val="100000"/>
              </a:lnSpc>
              <a:spcBef>
                <a:spcPts val="0"/>
              </a:spcBef>
              <a:spcAft>
                <a:spcPts val="0"/>
              </a:spcAft>
              <a:buSzPts val="4000"/>
              <a:buNone/>
              <a:defRPr sz="4000"/>
            </a:lvl7pPr>
            <a:lvl8pPr lvl="7" algn="ctr">
              <a:lnSpc>
                <a:spcPct val="100000"/>
              </a:lnSpc>
              <a:spcBef>
                <a:spcPts val="0"/>
              </a:spcBef>
              <a:spcAft>
                <a:spcPts val="0"/>
              </a:spcAft>
              <a:buSzPts val="4000"/>
              <a:buNone/>
              <a:defRPr sz="4000"/>
            </a:lvl8pPr>
            <a:lvl9pPr lvl="8" algn="ctr">
              <a:lnSpc>
                <a:spcPct val="100000"/>
              </a:lnSpc>
              <a:spcBef>
                <a:spcPts val="0"/>
              </a:spcBef>
              <a:spcAft>
                <a:spcPts val="0"/>
              </a:spcAft>
              <a:buSzPts val="4000"/>
              <a:buNone/>
              <a:defRPr sz="4000"/>
            </a:lvl9pPr>
          </a:lstStyle>
          <a:p/>
        </p:txBody>
      </p:sp>
      <p:sp>
        <p:nvSpPr>
          <p:cNvPr id="11" name="Google Shape;11;p12"/>
          <p:cNvSpPr txBox="1"/>
          <p:nvPr>
            <p:ph idx="1" type="subTitle"/>
          </p:nvPr>
        </p:nvSpPr>
        <p:spPr>
          <a:xfrm>
            <a:off x="1680302" y="3049450"/>
            <a:ext cx="5783400" cy="9090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2" name="Google Shape;12;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rgbClr val="C48CFF"/>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1"/>
        </a:solidFill>
      </p:bgPr>
    </p:bg>
    <p:spTree>
      <p:nvGrpSpPr>
        <p:cNvPr id="13" name="Shape 13"/>
        <p:cNvGrpSpPr/>
        <p:nvPr/>
      </p:nvGrpSpPr>
      <p:grpSpPr>
        <a:xfrm>
          <a:off x="0" y="0"/>
          <a:ext cx="0" cy="0"/>
          <a:chOff x="0" y="0"/>
          <a:chExt cx="0" cy="0"/>
        </a:xfrm>
      </p:grpSpPr>
      <p:sp>
        <p:nvSpPr>
          <p:cNvPr id="14" name="Google Shape;14;p13"/>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3000"/>
              <a:buNone/>
              <a:defRPr b="1" i="0">
                <a:solidFill>
                  <a:srgbClr val="1B75BC"/>
                </a:solidFill>
                <a:latin typeface="Roboto"/>
                <a:ea typeface="Roboto"/>
                <a:cs typeface="Roboto"/>
                <a:sym typeface="Roboto"/>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15" name="Google Shape;15;p13"/>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b="0" i="0">
                <a:solidFill>
                  <a:srgbClr val="00283E"/>
                </a:solidFill>
                <a:latin typeface="Roboto"/>
                <a:ea typeface="Roboto"/>
                <a:cs typeface="Roboto"/>
                <a:sym typeface="Roboto"/>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lvl1pPr lvl="0"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1pPr>
            <a:lvl2pPr lvl="1"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2pPr>
            <a:lvl3pPr lvl="2"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3pPr>
            <a:lvl4pPr lvl="3"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4pPr>
            <a:lvl5pPr lvl="4"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5pPr>
            <a:lvl6pPr lvl="5"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6pPr>
            <a:lvl7pPr lvl="6"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7pPr>
            <a:lvl8pPr lvl="7"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8pPr>
            <a:lvl9pPr lvl="8" marR="0" rtl="0" algn="l">
              <a:lnSpc>
                <a:spcPct val="100000"/>
              </a:lnSpc>
              <a:spcBef>
                <a:spcPts val="0"/>
              </a:spcBef>
              <a:spcAft>
                <a:spcPts val="0"/>
              </a:spcAft>
              <a:buClr>
                <a:schemeClr val="dk1"/>
              </a:buClr>
              <a:buSzPts val="3000"/>
              <a:buFont typeface="Roboto Slab"/>
              <a:buNone/>
              <a:defRPr b="0" i="0" sz="3000" u="none" cap="none" strike="noStrike">
                <a:solidFill>
                  <a:schemeClr val="dk1"/>
                </a:solidFill>
                <a:latin typeface="Roboto Slab"/>
                <a:ea typeface="Roboto Slab"/>
                <a:cs typeface="Roboto Slab"/>
                <a:sym typeface="Roboto Slab"/>
              </a:defRPr>
            </a:lvl9pPr>
          </a:lstStyle>
          <a:p/>
        </p:txBody>
      </p:sp>
      <p:sp>
        <p:nvSpPr>
          <p:cNvPr id="7" name="Google Shape;7;p10"/>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1"/>
              </a:buClr>
              <a:buSzPts val="1800"/>
              <a:buFont typeface="Roboto"/>
              <a:buChar char="●"/>
              <a:defRPr b="0" i="0" sz="1800" u="none" cap="none" strike="noStrike">
                <a:solidFill>
                  <a:schemeClr val="dk1"/>
                </a:solidFill>
                <a:latin typeface="Roboto"/>
                <a:ea typeface="Roboto"/>
                <a:cs typeface="Roboto"/>
                <a:sym typeface="Roboto"/>
              </a:defRPr>
            </a:lvl1pPr>
            <a:lvl2pPr indent="-317500" lvl="1" marL="9144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2pPr>
            <a:lvl3pPr indent="-317500" lvl="2" marL="13716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3pPr>
            <a:lvl4pPr indent="-317500" lvl="3" marL="18288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4pPr>
            <a:lvl5pPr indent="-317500" lvl="4" marL="22860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5pPr>
            <a:lvl6pPr indent="-317500" lvl="5" marL="27432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6pPr>
            <a:lvl7pPr indent="-317500" lvl="6" marL="32004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7pPr>
            <a:lvl8pPr indent="-317500" lvl="7" marL="36576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8pPr>
            <a:lvl9pPr indent="-317500" lvl="8" marL="4114800" marR="0" rtl="0" algn="l">
              <a:lnSpc>
                <a:spcPct val="115000"/>
              </a:lnSpc>
              <a:spcBef>
                <a:spcPts val="0"/>
              </a:spcBef>
              <a:spcAft>
                <a:spcPts val="0"/>
              </a:spcAft>
              <a:buClr>
                <a:schemeClr val="dk1"/>
              </a:buClr>
              <a:buSzPts val="1400"/>
              <a:buFont typeface="Roboto"/>
              <a:buChar char="■"/>
              <a:defRPr b="0" i="0" sz="1400" u="none" cap="none" strike="noStrike">
                <a:solidFill>
                  <a:schemeClr val="dk1"/>
                </a:solidFill>
                <a:latin typeface="Roboto"/>
                <a:ea typeface="Roboto"/>
                <a:cs typeface="Roboto"/>
                <a:sym typeface="Roboto"/>
              </a:defRPr>
            </a:lvl9pPr>
          </a:lstStyle>
          <a:p/>
        </p:txBody>
      </p:sp>
      <p:sp>
        <p:nvSpPr>
          <p:cNvPr id="8" name="Google Shape;8;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hyperlink" Target="http://www.ipfcc.org/bestpractices/dei-and-pfacs/IPFCC_Strengthening_Diversity.pdf"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pic>
        <p:nvPicPr>
          <p:cNvPr descr="A purple and white diagonally cut&#10;&#10;Description automatically generated" id="21" name="Google Shape;21;p1"/>
          <p:cNvPicPr preferRelativeResize="0"/>
          <p:nvPr/>
        </p:nvPicPr>
        <p:blipFill rotWithShape="1">
          <a:blip r:embed="rId3">
            <a:alphaModFix/>
          </a:blip>
          <a:srcRect b="0" l="0" r="0" t="0"/>
          <a:stretch/>
        </p:blipFill>
        <p:spPr>
          <a:xfrm>
            <a:off x="0" y="0"/>
            <a:ext cx="1841500" cy="1689100"/>
          </a:xfrm>
          <a:prstGeom prst="rect">
            <a:avLst/>
          </a:prstGeom>
          <a:noFill/>
          <a:ln>
            <a:noFill/>
          </a:ln>
        </p:spPr>
      </p:pic>
      <p:sp>
        <p:nvSpPr>
          <p:cNvPr id="22" name="Google Shape;22;p1"/>
          <p:cNvSpPr txBox="1"/>
          <p:nvPr>
            <p:ph type="ctrTitle"/>
          </p:nvPr>
        </p:nvSpPr>
        <p:spPr>
          <a:xfrm>
            <a:off x="1680302" y="2010044"/>
            <a:ext cx="5783400" cy="824198"/>
          </a:xfrm>
          <a:prstGeom prst="rect">
            <a:avLst/>
          </a:prstGeom>
          <a:noFill/>
          <a:ln>
            <a:noFill/>
          </a:ln>
        </p:spPr>
        <p:txBody>
          <a:bodyPr anchorCtr="0" anchor="b" bIns="91425" lIns="91425" spcFirstLastPara="1" rIns="91425" wrap="square" tIns="91425">
            <a:normAutofit fontScale="90000"/>
          </a:bodyPr>
          <a:lstStyle/>
          <a:p>
            <a:pPr indent="0" lvl="0" marL="0" rtl="0" algn="ctr">
              <a:lnSpc>
                <a:spcPct val="100000"/>
              </a:lnSpc>
              <a:spcBef>
                <a:spcPts val="0"/>
              </a:spcBef>
              <a:spcAft>
                <a:spcPts val="0"/>
              </a:spcAft>
              <a:buSzPct val="100000"/>
              <a:buNone/>
            </a:pPr>
            <a:r>
              <a:rPr lang="en">
                <a:solidFill>
                  <a:srgbClr val="23408E"/>
                </a:solidFill>
              </a:rPr>
              <a:t>Advancing and </a:t>
            </a:r>
            <a:r>
              <a:rPr lang="en">
                <a:solidFill>
                  <a:srgbClr val="23408E"/>
                </a:solidFill>
                <a:extLst>
                  <a:ext uri="http://customooxmlschemas.google.com/">
                    <go:slidesCustomData xmlns:go="http://customooxmlschemas.google.com/" textRoundtripDataId="0"/>
                  </a:ext>
                </a:extLst>
              </a:rPr>
              <a:t>Sustaining</a:t>
            </a:r>
            <a:r>
              <a:rPr lang="en">
                <a:solidFill>
                  <a:srgbClr val="23408E"/>
                </a:solidFill>
              </a:rPr>
              <a:t> the PFAC at [Organization Name]</a:t>
            </a:r>
            <a:endParaRPr>
              <a:solidFill>
                <a:srgbClr val="23408E"/>
              </a:solidFill>
            </a:endParaRPr>
          </a:p>
        </p:txBody>
      </p:sp>
      <p:sp>
        <p:nvSpPr>
          <p:cNvPr id="23" name="Google Shape;23;p1"/>
          <p:cNvSpPr txBox="1"/>
          <p:nvPr>
            <p:ph idx="1" type="subTitle"/>
          </p:nvPr>
        </p:nvSpPr>
        <p:spPr>
          <a:xfrm>
            <a:off x="1680302" y="3353871"/>
            <a:ext cx="5783400" cy="909000"/>
          </a:xfrm>
          <a:prstGeom prst="rect">
            <a:avLst/>
          </a:prstGeom>
          <a:noFill/>
          <a:ln>
            <a:noFill/>
          </a:ln>
        </p:spPr>
        <p:txBody>
          <a:bodyPr anchorCtr="0" anchor="t" bIns="91425" lIns="91425" spcFirstLastPara="1" rIns="91425" wrap="square" tIns="91425">
            <a:normAutofit lnSpcReduction="10000"/>
          </a:bodyPr>
          <a:lstStyle/>
          <a:p>
            <a:pPr indent="0" lvl="0" marL="0" rtl="0" algn="ctr">
              <a:lnSpc>
                <a:spcPct val="100000"/>
              </a:lnSpc>
              <a:spcBef>
                <a:spcPts val="0"/>
              </a:spcBef>
              <a:spcAft>
                <a:spcPts val="0"/>
              </a:spcAft>
              <a:buSzPts val="2400"/>
              <a:buNone/>
            </a:pPr>
            <a:r>
              <a:rPr lang="en">
                <a:solidFill>
                  <a:srgbClr val="297DC2"/>
                </a:solidFill>
              </a:rPr>
              <a:t>Improving PFAC Representation, Belonging, and Support</a:t>
            </a:r>
            <a:endParaRPr>
              <a:solidFill>
                <a:srgbClr val="297DC2"/>
              </a:solidFill>
            </a:endParaRPr>
          </a:p>
        </p:txBody>
      </p:sp>
      <p:cxnSp>
        <p:nvCxnSpPr>
          <p:cNvPr id="24" name="Google Shape;24;p1"/>
          <p:cNvCxnSpPr/>
          <p:nvPr/>
        </p:nvCxnSpPr>
        <p:spPr>
          <a:xfrm>
            <a:off x="4191556" y="3087670"/>
            <a:ext cx="760888" cy="0"/>
          </a:xfrm>
          <a:prstGeom prst="straightConnector1">
            <a:avLst/>
          </a:prstGeom>
          <a:noFill/>
          <a:ln cap="flat" cmpd="sng" w="19050">
            <a:solidFill>
              <a:srgbClr val="0075BC"/>
            </a:solidFill>
            <a:prstDash val="solid"/>
            <a:round/>
            <a:headEnd len="sm" w="sm" type="none"/>
            <a:tailEnd len="sm" w="sm" type="none"/>
          </a:ln>
        </p:spPr>
      </p:cxn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pic>
        <p:nvPicPr>
          <p:cNvPr descr="A purple and white diagonally cut&#10;&#10;Description automatically generated" id="161" name="Google Shape;161;g2ee261211ee_0_0"/>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162" name="Google Shape;162;g2ee261211ee_0_0"/>
          <p:cNvSpPr txBox="1"/>
          <p:nvPr>
            <p:ph type="title"/>
          </p:nvPr>
        </p:nvSpPr>
        <p:spPr>
          <a:xfrm>
            <a:off x="387900" y="790536"/>
            <a:ext cx="7409438" cy="686100"/>
          </a:xfrm>
          <a:prstGeom prst="rect">
            <a:avLst/>
          </a:prstGeom>
          <a:solidFill>
            <a:schemeClr val="dk1"/>
          </a:solid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Opportunities to Advance PFAC Representation at [Hospital Name] </a:t>
            </a:r>
            <a:endParaRPr/>
          </a:p>
        </p:txBody>
      </p:sp>
      <p:sp>
        <p:nvSpPr>
          <p:cNvPr id="163" name="Google Shape;163;g2ee261211ee_0_0"/>
          <p:cNvSpPr txBox="1"/>
          <p:nvPr>
            <p:ph idx="1" type="body"/>
          </p:nvPr>
        </p:nvSpPr>
        <p:spPr>
          <a:xfrm>
            <a:off x="387900" y="1822335"/>
            <a:ext cx="8368200" cy="3078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b="1" lang="en" sz="1600">
                <a:solidFill>
                  <a:srgbClr val="1B75BC"/>
                </a:solidFill>
                <a:latin typeface="Roboto"/>
                <a:ea typeface="Roboto"/>
                <a:cs typeface="Roboto"/>
                <a:sym typeface="Roboto"/>
              </a:rPr>
              <a:t>Edit this slide to share organization-specific information about opportunities to advance PFAC </a:t>
            </a:r>
            <a:r>
              <a:rPr b="1" lang="en" sz="1600">
                <a:solidFill>
                  <a:srgbClr val="1B75BC"/>
                </a:solidFill>
              </a:rPr>
              <a:t>work </a:t>
            </a:r>
            <a:r>
              <a:rPr b="1" lang="en" sz="1600">
                <a:solidFill>
                  <a:srgbClr val="1B75BC"/>
                </a:solidFill>
                <a:latin typeface="Roboto"/>
                <a:ea typeface="Roboto"/>
                <a:cs typeface="Roboto"/>
                <a:sym typeface="Roboto"/>
              </a:rPr>
              <a:t>at your hospital. These opportunities may relate to:</a:t>
            </a:r>
            <a:endParaRPr b="1" sz="1600">
              <a:solidFill>
                <a:srgbClr val="1B75BC"/>
              </a:solidFill>
              <a:latin typeface="Roboto"/>
              <a:ea typeface="Roboto"/>
              <a:cs typeface="Roboto"/>
              <a:sym typeface="Roboto"/>
            </a:endParaRPr>
          </a:p>
          <a:p>
            <a:pPr indent="0" lvl="0" marL="0" rtl="0" algn="l">
              <a:lnSpc>
                <a:spcPct val="115000"/>
              </a:lnSpc>
              <a:spcBef>
                <a:spcPts val="0"/>
              </a:spcBef>
              <a:spcAft>
                <a:spcPts val="0"/>
              </a:spcAft>
              <a:buSzPts val="1800"/>
              <a:buNone/>
            </a:pPr>
            <a:r>
              <a:t/>
            </a:r>
            <a:endParaRPr sz="600"/>
          </a:p>
          <a:p>
            <a:pPr indent="-342900" lvl="0" marL="457200" rtl="0" algn="l">
              <a:lnSpc>
                <a:spcPct val="100000"/>
              </a:lnSpc>
              <a:spcBef>
                <a:spcPts val="600"/>
              </a:spcBef>
              <a:spcAft>
                <a:spcPts val="0"/>
              </a:spcAft>
              <a:buClr>
                <a:srgbClr val="C48CFF"/>
              </a:buClr>
              <a:buSzPts val="1800"/>
              <a:buChar char="●"/>
            </a:pPr>
            <a:r>
              <a:rPr lang="en" sz="1500"/>
              <a:t>PFA representativeness to better reflect the hospital’s patient population (including specific data about gaps is ideal, in the absence of data, include observations)</a:t>
            </a:r>
            <a:endParaRPr sz="1500"/>
          </a:p>
          <a:p>
            <a:pPr indent="-342900" lvl="0" marL="457200" rtl="0" algn="l">
              <a:lnSpc>
                <a:spcPct val="100000"/>
              </a:lnSpc>
              <a:spcBef>
                <a:spcPts val="1200"/>
              </a:spcBef>
              <a:spcAft>
                <a:spcPts val="0"/>
              </a:spcAft>
              <a:buClr>
                <a:srgbClr val="C48CFF"/>
              </a:buClr>
              <a:buSzPts val="1800"/>
              <a:buChar char="●"/>
            </a:pPr>
            <a:r>
              <a:rPr lang="en" sz="1500"/>
              <a:t>Barriers to PFA participation (e.g., language access, lack of compensation, requirements for participation such as background checks)</a:t>
            </a:r>
            <a:endParaRPr sz="1500"/>
          </a:p>
          <a:p>
            <a:pPr indent="-342900" lvl="0" marL="457200" rtl="0" algn="l">
              <a:lnSpc>
                <a:spcPct val="100000"/>
              </a:lnSpc>
              <a:spcBef>
                <a:spcPts val="1200"/>
              </a:spcBef>
              <a:spcAft>
                <a:spcPts val="600"/>
              </a:spcAft>
              <a:buClr>
                <a:srgbClr val="C48CFF"/>
              </a:buClr>
              <a:buSzPts val="1800"/>
              <a:buChar char="●"/>
            </a:pPr>
            <a:r>
              <a:rPr lang="en" sz="1500"/>
              <a:t>Partnering with PFAs in hospital-level health equity projects and initiatives (e.g., as members of workgroups, task forces, or committees)</a:t>
            </a:r>
            <a:endParaRPr sz="1500"/>
          </a:p>
        </p:txBody>
      </p:sp>
      <p:cxnSp>
        <p:nvCxnSpPr>
          <p:cNvPr id="164" name="Google Shape;164;g2ee261211ee_0_0"/>
          <p:cNvCxnSpPr/>
          <p:nvPr/>
        </p:nvCxnSpPr>
        <p:spPr>
          <a:xfrm>
            <a:off x="482319" y="1474034"/>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pic>
        <p:nvPicPr>
          <p:cNvPr descr="A purple and white diagonally cut&#10;&#10;Description automatically generated" id="169" name="Google Shape;169;g302e7c64e4f_0_0"/>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170" name="Google Shape;170;g302e7c64e4f_0_0"/>
          <p:cNvSpPr txBox="1"/>
          <p:nvPr>
            <p:ph type="title"/>
          </p:nvPr>
        </p:nvSpPr>
        <p:spPr>
          <a:xfrm>
            <a:off x="387900" y="807157"/>
            <a:ext cx="8368200" cy="686100"/>
          </a:xfrm>
          <a:prstGeom prst="rect">
            <a:avLst/>
          </a:prstGeom>
          <a:no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Steps to Advance PFAC Representation at </a:t>
            </a:r>
            <a:br>
              <a:rPr lang="en"/>
            </a:br>
            <a:r>
              <a:rPr lang="en"/>
              <a:t>[Hospital Name] </a:t>
            </a:r>
            <a:endParaRPr/>
          </a:p>
        </p:txBody>
      </p:sp>
      <p:sp>
        <p:nvSpPr>
          <p:cNvPr id="171" name="Google Shape;171;g302e7c64e4f_0_0"/>
          <p:cNvSpPr txBox="1"/>
          <p:nvPr>
            <p:ph idx="1" type="body"/>
          </p:nvPr>
        </p:nvSpPr>
        <p:spPr>
          <a:xfrm>
            <a:off x="387900" y="1838956"/>
            <a:ext cx="8368200" cy="3078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b="1" lang="en">
                <a:solidFill>
                  <a:srgbClr val="1B75BC"/>
                </a:solidFill>
                <a:latin typeface="Roboto"/>
                <a:ea typeface="Roboto"/>
                <a:cs typeface="Roboto"/>
                <a:sym typeface="Roboto"/>
              </a:rPr>
              <a:t>Edit this slide to include organization-specific goals and areas for action (e.g., those identified in the PFAC Assessment and Action Plan). Connect goals to hospital strategic priorities:</a:t>
            </a:r>
            <a:endParaRPr b="1">
              <a:solidFill>
                <a:srgbClr val="1B75BC"/>
              </a:solidFill>
              <a:latin typeface="Roboto"/>
              <a:ea typeface="Roboto"/>
              <a:cs typeface="Roboto"/>
              <a:sym typeface="Roboto"/>
            </a:endParaRPr>
          </a:p>
          <a:p>
            <a:pPr indent="0" lvl="0" marL="0" rtl="0" algn="l">
              <a:lnSpc>
                <a:spcPct val="115000"/>
              </a:lnSpc>
              <a:spcBef>
                <a:spcPts val="0"/>
              </a:spcBef>
              <a:spcAft>
                <a:spcPts val="0"/>
              </a:spcAft>
              <a:buSzPts val="1800"/>
              <a:buNone/>
            </a:pPr>
            <a:r>
              <a:t/>
            </a:r>
            <a:endParaRPr sz="600"/>
          </a:p>
          <a:p>
            <a:pPr indent="-342900" lvl="0" marL="457200" rtl="0" algn="l">
              <a:lnSpc>
                <a:spcPct val="115000"/>
              </a:lnSpc>
              <a:spcBef>
                <a:spcPts val="0"/>
              </a:spcBef>
              <a:spcAft>
                <a:spcPts val="0"/>
              </a:spcAft>
              <a:buClr>
                <a:srgbClr val="C48CFF"/>
              </a:buClr>
              <a:buSzPts val="1800"/>
              <a:buChar char="●"/>
            </a:pPr>
            <a:r>
              <a:rPr lang="en" sz="1500"/>
              <a:t>Recruiting to improve PFA representativeness and learn from the range of patients and families served by the hospital</a:t>
            </a:r>
            <a:endParaRPr sz="1500"/>
          </a:p>
          <a:p>
            <a:pPr indent="-342900" lvl="0" marL="457200" rtl="0" algn="l">
              <a:lnSpc>
                <a:spcPct val="115000"/>
              </a:lnSpc>
              <a:spcBef>
                <a:spcPts val="0"/>
              </a:spcBef>
              <a:spcAft>
                <a:spcPts val="0"/>
              </a:spcAft>
              <a:buClr>
                <a:srgbClr val="C48CFF"/>
              </a:buClr>
              <a:buSzPts val="1800"/>
              <a:buChar char="●"/>
            </a:pPr>
            <a:r>
              <a:rPr lang="en" sz="1500"/>
              <a:t>Providing supports that enable a more representative group of PFAs to participate</a:t>
            </a:r>
            <a:endParaRPr sz="1500"/>
          </a:p>
          <a:p>
            <a:pPr indent="-342900" lvl="0" marL="457200" rtl="0" algn="l">
              <a:lnSpc>
                <a:spcPct val="115000"/>
              </a:lnSpc>
              <a:spcBef>
                <a:spcPts val="0"/>
              </a:spcBef>
              <a:spcAft>
                <a:spcPts val="0"/>
              </a:spcAft>
              <a:buClr>
                <a:srgbClr val="C48CFF"/>
              </a:buClr>
              <a:buSzPts val="1800"/>
              <a:buChar char="●"/>
            </a:pPr>
            <a:r>
              <a:rPr lang="en" sz="1500"/>
              <a:t>Engage PFAs as partners in health equity and other initiatives</a:t>
            </a:r>
            <a:endParaRPr sz="1500"/>
          </a:p>
        </p:txBody>
      </p:sp>
      <p:cxnSp>
        <p:nvCxnSpPr>
          <p:cNvPr id="172" name="Google Shape;172;g302e7c64e4f_0_0"/>
          <p:cNvCxnSpPr/>
          <p:nvPr/>
        </p:nvCxnSpPr>
        <p:spPr>
          <a:xfrm>
            <a:off x="482319" y="1490655"/>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pic>
        <p:nvPicPr>
          <p:cNvPr descr="A purple and white diagonally cut&#10;&#10;Description automatically generated" id="177" name="Google Shape;177;p9"/>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178" name="Google Shape;178;p9"/>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3000"/>
              <a:buNone/>
            </a:pPr>
            <a:r>
              <a:rPr lang="en"/>
              <a:t>Requests and Offers</a:t>
            </a:r>
            <a:endParaRPr/>
          </a:p>
        </p:txBody>
      </p:sp>
      <p:sp>
        <p:nvSpPr>
          <p:cNvPr id="179" name="Google Shape;179;p9"/>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b="1" lang="en">
                <a:solidFill>
                  <a:srgbClr val="1B75BC"/>
                </a:solidFill>
              </a:rPr>
              <a:t>Edit this slide to include specific requests of and offers to leadership:</a:t>
            </a:r>
            <a:endParaRPr b="1">
              <a:solidFill>
                <a:srgbClr val="1B75BC"/>
              </a:solidFill>
            </a:endParaRPr>
          </a:p>
          <a:p>
            <a:pPr indent="0" lvl="0" marL="0" rtl="0" algn="l">
              <a:lnSpc>
                <a:spcPct val="100000"/>
              </a:lnSpc>
              <a:spcBef>
                <a:spcPts val="0"/>
              </a:spcBef>
              <a:spcAft>
                <a:spcPts val="0"/>
              </a:spcAft>
              <a:buSzPts val="1800"/>
              <a:buNone/>
            </a:pPr>
            <a:r>
              <a:t/>
            </a:r>
            <a:endParaRPr b="1">
              <a:solidFill>
                <a:srgbClr val="1B75BC"/>
              </a:solidFill>
            </a:endParaRPr>
          </a:p>
          <a:p>
            <a:pPr indent="-342900" lvl="0" marL="457200" rtl="0" algn="l">
              <a:lnSpc>
                <a:spcPct val="100000"/>
              </a:lnSpc>
              <a:spcBef>
                <a:spcPts val="0"/>
              </a:spcBef>
              <a:spcAft>
                <a:spcPts val="0"/>
              </a:spcAft>
              <a:buClr>
                <a:srgbClr val="C48CFF"/>
              </a:buClr>
              <a:buSzPts val="1800"/>
              <a:buChar char="●"/>
            </a:pPr>
            <a:r>
              <a:rPr lang="en"/>
              <a:t>Staffing</a:t>
            </a:r>
            <a:endParaRPr/>
          </a:p>
          <a:p>
            <a:pPr indent="-342900" lvl="0" marL="457200" rtl="0" algn="l">
              <a:lnSpc>
                <a:spcPct val="100000"/>
              </a:lnSpc>
              <a:spcBef>
                <a:spcPts val="0"/>
              </a:spcBef>
              <a:spcAft>
                <a:spcPts val="0"/>
              </a:spcAft>
              <a:buClr>
                <a:srgbClr val="C48CFF"/>
              </a:buClr>
              <a:buSzPts val="1800"/>
              <a:buChar char="●"/>
            </a:pPr>
            <a:r>
              <a:rPr lang="en"/>
              <a:t>Funding</a:t>
            </a:r>
            <a:endParaRPr/>
          </a:p>
          <a:p>
            <a:pPr indent="-342900" lvl="0" marL="457200" rtl="0" algn="l">
              <a:lnSpc>
                <a:spcPct val="100000"/>
              </a:lnSpc>
              <a:spcBef>
                <a:spcPts val="0"/>
              </a:spcBef>
              <a:spcAft>
                <a:spcPts val="0"/>
              </a:spcAft>
              <a:buClr>
                <a:srgbClr val="C48CFF"/>
              </a:buClr>
              <a:buSzPts val="1800"/>
              <a:buChar char="●"/>
            </a:pPr>
            <a:r>
              <a:rPr lang="en"/>
              <a:t>Organizational promotion and visibility</a:t>
            </a:r>
            <a:endParaRPr/>
          </a:p>
          <a:p>
            <a:pPr indent="-342900" lvl="0" marL="457200" rtl="0" algn="l">
              <a:lnSpc>
                <a:spcPct val="100000"/>
              </a:lnSpc>
              <a:spcBef>
                <a:spcPts val="0"/>
              </a:spcBef>
              <a:spcAft>
                <a:spcPts val="0"/>
              </a:spcAft>
              <a:buClr>
                <a:srgbClr val="C48CFF"/>
              </a:buClr>
              <a:buSzPts val="1800"/>
              <a:buChar char="●"/>
            </a:pPr>
            <a:r>
              <a:rPr lang="en"/>
              <a:t>Support from other department</a:t>
            </a:r>
            <a:endParaRPr/>
          </a:p>
          <a:p>
            <a:pPr indent="-342900" lvl="0" marL="457200" rtl="0" algn="l">
              <a:lnSpc>
                <a:spcPct val="100000"/>
              </a:lnSpc>
              <a:spcBef>
                <a:spcPts val="0"/>
              </a:spcBef>
              <a:spcAft>
                <a:spcPts val="0"/>
              </a:spcAft>
              <a:buClr>
                <a:srgbClr val="C48CFF"/>
              </a:buClr>
              <a:buSzPts val="1800"/>
              <a:buChar char="●"/>
            </a:pPr>
            <a:r>
              <a:rPr lang="en"/>
              <a:t>Development of policies, practices, guidelines to support the PFAC </a:t>
            </a:r>
            <a:endParaRPr/>
          </a:p>
          <a:p>
            <a:pPr indent="-342900" lvl="0" marL="457200" rtl="0" algn="l">
              <a:lnSpc>
                <a:spcPct val="100000"/>
              </a:lnSpc>
              <a:spcBef>
                <a:spcPts val="0"/>
              </a:spcBef>
              <a:spcAft>
                <a:spcPts val="0"/>
              </a:spcAft>
              <a:buSzPts val="1800"/>
              <a:buChar char="●"/>
            </a:pPr>
            <a:r>
              <a:t/>
            </a:r>
            <a:endParaRPr/>
          </a:p>
          <a:p>
            <a:pPr indent="0" lvl="0" marL="457200" rtl="0" algn="l">
              <a:lnSpc>
                <a:spcPct val="115000"/>
              </a:lnSpc>
              <a:spcBef>
                <a:spcPts val="0"/>
              </a:spcBef>
              <a:spcAft>
                <a:spcPts val="0"/>
              </a:spcAft>
              <a:buSzPts val="1800"/>
              <a:buNone/>
            </a:pPr>
            <a:r>
              <a:t/>
            </a:r>
            <a:endParaRPr/>
          </a:p>
          <a:p>
            <a:pPr indent="0" lvl="0" marL="114300" rtl="0" algn="l">
              <a:lnSpc>
                <a:spcPct val="115000"/>
              </a:lnSpc>
              <a:spcBef>
                <a:spcPts val="0"/>
              </a:spcBef>
              <a:spcAft>
                <a:spcPts val="0"/>
              </a:spcAft>
              <a:buSzPts val="1800"/>
              <a:buNone/>
            </a:pPr>
            <a:r>
              <a:t/>
            </a:r>
            <a:endParaRPr/>
          </a:p>
        </p:txBody>
      </p:sp>
      <p:cxnSp>
        <p:nvCxnSpPr>
          <p:cNvPr id="180" name="Google Shape;180;p9"/>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 name="Shape 28"/>
        <p:cNvGrpSpPr/>
        <p:nvPr/>
      </p:nvGrpSpPr>
      <p:grpSpPr>
        <a:xfrm>
          <a:off x="0" y="0"/>
          <a:ext cx="0" cy="0"/>
          <a:chOff x="0" y="0"/>
          <a:chExt cx="0" cy="0"/>
        </a:xfrm>
      </p:grpSpPr>
      <p:pic>
        <p:nvPicPr>
          <p:cNvPr descr="A purple and white diagonally cut&#10;&#10;Description automatically generated" id="29" name="Google Shape;29;p2"/>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30" name="Google Shape;30;p2"/>
          <p:cNvSpPr txBox="1"/>
          <p:nvPr>
            <p:ph type="title"/>
          </p:nvPr>
        </p:nvSpPr>
        <p:spPr>
          <a:xfrm>
            <a:off x="387900" y="458025"/>
            <a:ext cx="8368200" cy="686100"/>
          </a:xfrm>
          <a:prstGeom prst="rect">
            <a:avLst/>
          </a:prstGeom>
          <a:solidFill>
            <a:schemeClr val="dk1"/>
          </a:solid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3000"/>
              <a:buNone/>
            </a:pPr>
            <a:r>
              <a:rPr b="1" lang="en">
                <a:solidFill>
                  <a:srgbClr val="1B75BC"/>
                </a:solidFill>
                <a:latin typeface="Roboto"/>
                <a:ea typeface="Roboto"/>
                <a:cs typeface="Roboto"/>
                <a:sym typeface="Roboto"/>
              </a:rPr>
              <a:t>Overview</a:t>
            </a:r>
            <a:endParaRPr b="1">
              <a:solidFill>
                <a:srgbClr val="1B75BC"/>
              </a:solidFill>
              <a:latin typeface="Roboto"/>
              <a:ea typeface="Roboto"/>
              <a:cs typeface="Roboto"/>
              <a:sym typeface="Roboto"/>
            </a:endParaRPr>
          </a:p>
        </p:txBody>
      </p:sp>
      <p:sp>
        <p:nvSpPr>
          <p:cNvPr id="31" name="Google Shape;31;p2"/>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p>
            <a:pPr indent="-342900" lvl="0" marL="457200" rtl="0" algn="l">
              <a:lnSpc>
                <a:spcPct val="100000"/>
              </a:lnSpc>
              <a:spcBef>
                <a:spcPts val="0"/>
              </a:spcBef>
              <a:spcAft>
                <a:spcPts val="0"/>
              </a:spcAft>
              <a:buClr>
                <a:srgbClr val="C48CFF"/>
              </a:buClr>
              <a:buSzPts val="1800"/>
              <a:buChar char="●"/>
            </a:pPr>
            <a:r>
              <a:rPr lang="en">
                <a:solidFill>
                  <a:srgbClr val="002060"/>
                </a:solidFill>
                <a:latin typeface="Roboto"/>
                <a:ea typeface="Roboto"/>
                <a:cs typeface="Roboto"/>
                <a:sym typeface="Roboto"/>
              </a:rPr>
              <a:t>Understanding </a:t>
            </a:r>
            <a:r>
              <a:rPr lang="en">
                <a:solidFill>
                  <a:srgbClr val="002060"/>
                </a:solidFill>
              </a:rPr>
              <a:t>the importance of the PFAC </a:t>
            </a:r>
            <a:endParaRPr>
              <a:solidFill>
                <a:srgbClr val="002060"/>
              </a:solidFill>
              <a:latin typeface="Roboto"/>
              <a:ea typeface="Roboto"/>
              <a:cs typeface="Roboto"/>
              <a:sym typeface="Roboto"/>
            </a:endParaRPr>
          </a:p>
          <a:p>
            <a:pPr indent="-171450" lvl="0" marL="285750" rtl="0" algn="l">
              <a:lnSpc>
                <a:spcPct val="115000"/>
              </a:lnSpc>
              <a:spcBef>
                <a:spcPts val="0"/>
              </a:spcBef>
              <a:spcAft>
                <a:spcPts val="0"/>
              </a:spcAft>
              <a:buClr>
                <a:srgbClr val="C48CFF"/>
              </a:buClr>
              <a:buSzPts val="1800"/>
              <a:buNone/>
            </a:pPr>
            <a:r>
              <a:t/>
            </a:r>
            <a:endParaRPr>
              <a:solidFill>
                <a:srgbClr val="002060"/>
              </a:solidFill>
              <a:latin typeface="Roboto"/>
              <a:ea typeface="Roboto"/>
              <a:cs typeface="Roboto"/>
              <a:sym typeface="Roboto"/>
            </a:endParaRPr>
          </a:p>
          <a:p>
            <a:pPr indent="-342900" lvl="0" marL="457200" rtl="0" algn="l">
              <a:lnSpc>
                <a:spcPct val="115000"/>
              </a:lnSpc>
              <a:spcBef>
                <a:spcPts val="0"/>
              </a:spcBef>
              <a:spcAft>
                <a:spcPts val="0"/>
              </a:spcAft>
              <a:buClr>
                <a:srgbClr val="C48CFF"/>
              </a:buClr>
              <a:buSzPts val="1800"/>
              <a:buChar char="●"/>
            </a:pPr>
            <a:r>
              <a:rPr lang="en">
                <a:solidFill>
                  <a:srgbClr val="002060"/>
                </a:solidFill>
                <a:latin typeface="Roboto"/>
                <a:ea typeface="Roboto"/>
                <a:cs typeface="Roboto"/>
                <a:sym typeface="Roboto"/>
              </a:rPr>
              <a:t>Opportunities for improvement at [HOSPITAL NAME]</a:t>
            </a:r>
            <a:endParaRPr>
              <a:solidFill>
                <a:srgbClr val="002060"/>
              </a:solidFill>
              <a:latin typeface="Roboto"/>
              <a:ea typeface="Roboto"/>
              <a:cs typeface="Roboto"/>
              <a:sym typeface="Roboto"/>
            </a:endParaRPr>
          </a:p>
          <a:p>
            <a:pPr indent="-171450" lvl="0" marL="742950" rtl="0" algn="l">
              <a:lnSpc>
                <a:spcPct val="115000"/>
              </a:lnSpc>
              <a:spcBef>
                <a:spcPts val="0"/>
              </a:spcBef>
              <a:spcAft>
                <a:spcPts val="0"/>
              </a:spcAft>
              <a:buClr>
                <a:srgbClr val="C48CFF"/>
              </a:buClr>
              <a:buSzPts val="1800"/>
              <a:buNone/>
            </a:pPr>
            <a:r>
              <a:t/>
            </a:r>
            <a:endParaRPr>
              <a:solidFill>
                <a:srgbClr val="002060"/>
              </a:solidFill>
              <a:latin typeface="Roboto"/>
              <a:ea typeface="Roboto"/>
              <a:cs typeface="Roboto"/>
              <a:sym typeface="Roboto"/>
            </a:endParaRPr>
          </a:p>
          <a:p>
            <a:pPr indent="-342900" lvl="0" marL="457200" rtl="0" algn="l">
              <a:lnSpc>
                <a:spcPct val="115000"/>
              </a:lnSpc>
              <a:spcBef>
                <a:spcPts val="0"/>
              </a:spcBef>
              <a:spcAft>
                <a:spcPts val="0"/>
              </a:spcAft>
              <a:buClr>
                <a:srgbClr val="C48CFF"/>
              </a:buClr>
              <a:buSzPts val="1800"/>
              <a:buChar char="●"/>
            </a:pPr>
            <a:r>
              <a:rPr lang="en">
                <a:solidFill>
                  <a:srgbClr val="002060"/>
                </a:solidFill>
                <a:latin typeface="Roboto"/>
                <a:ea typeface="Roboto"/>
                <a:cs typeface="Roboto"/>
                <a:sym typeface="Roboto"/>
              </a:rPr>
              <a:t>Plans for advancing progress</a:t>
            </a:r>
            <a:endParaRPr>
              <a:solidFill>
                <a:srgbClr val="002060"/>
              </a:solidFill>
              <a:latin typeface="Roboto"/>
              <a:ea typeface="Roboto"/>
              <a:cs typeface="Roboto"/>
              <a:sym typeface="Roboto"/>
            </a:endParaRPr>
          </a:p>
          <a:p>
            <a:pPr indent="0" lvl="0" marL="457200" rtl="0" algn="l">
              <a:lnSpc>
                <a:spcPct val="115000"/>
              </a:lnSpc>
              <a:spcBef>
                <a:spcPts val="0"/>
              </a:spcBef>
              <a:spcAft>
                <a:spcPts val="0"/>
              </a:spcAft>
              <a:buClr>
                <a:srgbClr val="C48CFF"/>
              </a:buClr>
              <a:buSzPts val="1800"/>
              <a:buNone/>
            </a:pPr>
            <a:r>
              <a:t/>
            </a:r>
            <a:endParaRPr>
              <a:solidFill>
                <a:srgbClr val="002060"/>
              </a:solidFill>
              <a:latin typeface="Roboto"/>
              <a:ea typeface="Roboto"/>
              <a:cs typeface="Roboto"/>
              <a:sym typeface="Roboto"/>
            </a:endParaRPr>
          </a:p>
          <a:p>
            <a:pPr indent="-342900" lvl="0" marL="457200" rtl="0" algn="l">
              <a:lnSpc>
                <a:spcPct val="115000"/>
              </a:lnSpc>
              <a:spcBef>
                <a:spcPts val="0"/>
              </a:spcBef>
              <a:spcAft>
                <a:spcPts val="0"/>
              </a:spcAft>
              <a:buClr>
                <a:srgbClr val="C48CFF"/>
              </a:buClr>
              <a:buSzPts val="1800"/>
              <a:buChar char="●"/>
            </a:pPr>
            <a:r>
              <a:rPr lang="en">
                <a:solidFill>
                  <a:srgbClr val="002060"/>
                </a:solidFill>
                <a:latin typeface="Roboto"/>
                <a:ea typeface="Roboto"/>
                <a:cs typeface="Roboto"/>
                <a:sym typeface="Roboto"/>
              </a:rPr>
              <a:t>Requests and offers</a:t>
            </a:r>
            <a:endParaRPr>
              <a:solidFill>
                <a:srgbClr val="002060"/>
              </a:solidFill>
              <a:latin typeface="Roboto"/>
              <a:ea typeface="Roboto"/>
              <a:cs typeface="Roboto"/>
              <a:sym typeface="Roboto"/>
            </a:endParaRPr>
          </a:p>
        </p:txBody>
      </p:sp>
      <p:cxnSp>
        <p:nvCxnSpPr>
          <p:cNvPr id="32" name="Google Shape;32;p2"/>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pic>
        <p:nvPicPr>
          <p:cNvPr descr="A purple and white diagonally cut&#10;&#10;Description automatically generated" id="37" name="Google Shape;37;p3"/>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38" name="Google Shape;38;p3"/>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2667"/>
              <a:buNone/>
            </a:pPr>
            <a:r>
              <a:rPr lang="en"/>
              <a:t>The Importance of Partnership with PFAs</a:t>
            </a:r>
            <a:endParaRPr/>
          </a:p>
        </p:txBody>
      </p:sp>
      <p:sp>
        <p:nvSpPr>
          <p:cNvPr id="39" name="Google Shape;39;p3"/>
          <p:cNvSpPr txBox="1"/>
          <p:nvPr>
            <p:ph idx="1" type="body"/>
          </p:nvPr>
        </p:nvSpPr>
        <p:spPr>
          <a:xfrm>
            <a:off x="387900" y="1415075"/>
            <a:ext cx="4223700" cy="3556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Clr>
                <a:srgbClr val="C48CFF"/>
              </a:buClr>
              <a:buSzPts val="1375"/>
              <a:buFont typeface="Arial"/>
              <a:buNone/>
            </a:pPr>
            <a:r>
              <a:rPr b="1" lang="en" sz="1500">
                <a:solidFill>
                  <a:srgbClr val="1B75BC"/>
                </a:solidFill>
                <a:latin typeface="Roboto"/>
                <a:ea typeface="Roboto"/>
                <a:cs typeface="Roboto"/>
                <a:sym typeface="Roboto"/>
              </a:rPr>
              <a:t>Patient and family advisors help us:</a:t>
            </a:r>
            <a:br>
              <a:rPr b="1" lang="en" sz="1500">
                <a:solidFill>
                  <a:srgbClr val="1B75BC"/>
                </a:solidFill>
                <a:latin typeface="Roboto"/>
                <a:ea typeface="Roboto"/>
                <a:cs typeface="Roboto"/>
                <a:sym typeface="Roboto"/>
              </a:rPr>
            </a:br>
            <a:endParaRPr b="1" sz="600">
              <a:solidFill>
                <a:srgbClr val="1B75BC"/>
              </a:solidFill>
              <a:latin typeface="Roboto"/>
              <a:ea typeface="Roboto"/>
              <a:cs typeface="Roboto"/>
              <a:sym typeface="Roboto"/>
            </a:endParaRPr>
          </a:p>
          <a:p>
            <a:pPr indent="-306307" lvl="0" marL="457200" rtl="0" algn="l">
              <a:lnSpc>
                <a:spcPct val="100000"/>
              </a:lnSpc>
              <a:spcBef>
                <a:spcPts val="600"/>
              </a:spcBef>
              <a:spcAft>
                <a:spcPts val="0"/>
              </a:spcAft>
              <a:buClr>
                <a:srgbClr val="C48CFF"/>
              </a:buClr>
              <a:buSzPts val="1500"/>
              <a:buFont typeface="Roboto"/>
              <a:buChar char="●"/>
            </a:pPr>
            <a:r>
              <a:rPr lang="en" sz="1500">
                <a:solidFill>
                  <a:srgbClr val="121618"/>
                </a:solidFill>
                <a:latin typeface="Roboto"/>
                <a:ea typeface="Roboto"/>
                <a:cs typeface="Roboto"/>
                <a:sym typeface="Roboto"/>
              </a:rPr>
              <a:t>Learn about patient and family needs</a:t>
            </a:r>
            <a:endParaRPr/>
          </a:p>
          <a:p>
            <a:pPr indent="-314245" lvl="0" marL="457200" rtl="0" algn="l">
              <a:lnSpc>
                <a:spcPct val="100000"/>
              </a:lnSpc>
              <a:spcBef>
                <a:spcPts val="1200"/>
              </a:spcBef>
              <a:spcAft>
                <a:spcPts val="0"/>
              </a:spcAft>
              <a:buClr>
                <a:srgbClr val="C48CFF"/>
              </a:buClr>
              <a:buSzPts val="1500"/>
              <a:buFont typeface="Roboto"/>
              <a:buChar char="●"/>
            </a:pPr>
            <a:r>
              <a:rPr lang="en" sz="1500">
                <a:solidFill>
                  <a:srgbClr val="121618"/>
                </a:solidFill>
                <a:latin typeface="Roboto"/>
                <a:ea typeface="Roboto"/>
                <a:cs typeface="Roboto"/>
                <a:sym typeface="Roboto"/>
              </a:rPr>
              <a:t>Ensure that hospital policies, practices, and programs align with patient and family priorities and perspectives</a:t>
            </a:r>
            <a:endParaRPr sz="1500">
              <a:solidFill>
                <a:srgbClr val="121618"/>
              </a:solidFill>
              <a:latin typeface="Roboto"/>
              <a:ea typeface="Roboto"/>
              <a:cs typeface="Roboto"/>
              <a:sym typeface="Roboto"/>
            </a:endParaRPr>
          </a:p>
          <a:p>
            <a:pPr indent="-314245" lvl="0" marL="457200" rtl="0" algn="l">
              <a:lnSpc>
                <a:spcPct val="100000"/>
              </a:lnSpc>
              <a:spcBef>
                <a:spcPts val="1200"/>
              </a:spcBef>
              <a:spcAft>
                <a:spcPts val="0"/>
              </a:spcAft>
              <a:buClr>
                <a:srgbClr val="C48CFF"/>
              </a:buClr>
              <a:buSzPts val="1500"/>
              <a:buFont typeface="Roboto"/>
              <a:buChar char="●"/>
            </a:pPr>
            <a:r>
              <a:rPr lang="en" sz="1500">
                <a:solidFill>
                  <a:srgbClr val="121618"/>
                </a:solidFill>
                <a:latin typeface="Roboto"/>
                <a:ea typeface="Roboto"/>
                <a:cs typeface="Roboto"/>
                <a:sym typeface="Roboto"/>
              </a:rPr>
              <a:t>Increase collaboration with patients and families to improve outcomes</a:t>
            </a:r>
            <a:endParaRPr sz="1500">
              <a:solidFill>
                <a:srgbClr val="121618"/>
              </a:solidFill>
              <a:latin typeface="Roboto"/>
              <a:ea typeface="Roboto"/>
              <a:cs typeface="Roboto"/>
              <a:sym typeface="Roboto"/>
            </a:endParaRPr>
          </a:p>
          <a:p>
            <a:pPr indent="-314245" lvl="0" marL="457200" rtl="0" algn="l">
              <a:lnSpc>
                <a:spcPct val="100000"/>
              </a:lnSpc>
              <a:spcBef>
                <a:spcPts val="1200"/>
              </a:spcBef>
              <a:spcAft>
                <a:spcPts val="0"/>
              </a:spcAft>
              <a:buClr>
                <a:srgbClr val="C48CFF"/>
              </a:buClr>
              <a:buSzPts val="1500"/>
              <a:buFont typeface="Roboto"/>
              <a:buChar char="●"/>
            </a:pPr>
            <a:r>
              <a:rPr lang="en" sz="1500">
                <a:solidFill>
                  <a:srgbClr val="121618"/>
                </a:solidFill>
                <a:latin typeface="Roboto"/>
                <a:ea typeface="Roboto"/>
                <a:cs typeface="Roboto"/>
                <a:sym typeface="Roboto"/>
              </a:rPr>
              <a:t>Build and strengthen relationships with the communities we serve</a:t>
            </a:r>
            <a:endParaRPr sz="1500">
              <a:solidFill>
                <a:srgbClr val="121618"/>
              </a:solidFill>
              <a:latin typeface="Roboto"/>
              <a:ea typeface="Roboto"/>
              <a:cs typeface="Roboto"/>
              <a:sym typeface="Roboto"/>
            </a:endParaRPr>
          </a:p>
          <a:p>
            <a:pPr indent="-314245" lvl="0" marL="457200" rtl="0" algn="l">
              <a:lnSpc>
                <a:spcPct val="100000"/>
              </a:lnSpc>
              <a:spcBef>
                <a:spcPts val="1200"/>
              </a:spcBef>
              <a:spcAft>
                <a:spcPts val="0"/>
              </a:spcAft>
              <a:buClr>
                <a:srgbClr val="C48CFF"/>
              </a:buClr>
              <a:buSzPts val="1500"/>
              <a:buFont typeface="Roboto"/>
              <a:buChar char="●"/>
            </a:pPr>
            <a:r>
              <a:rPr lang="en" sz="1500">
                <a:solidFill>
                  <a:srgbClr val="121618"/>
                </a:solidFill>
                <a:latin typeface="Roboto"/>
                <a:ea typeface="Roboto"/>
                <a:cs typeface="Roboto"/>
                <a:sym typeface="Roboto"/>
              </a:rPr>
              <a:t>Enhance the efficiency and effectiveness in program design</a:t>
            </a:r>
            <a:endParaRPr sz="1100">
              <a:solidFill>
                <a:srgbClr val="000000"/>
              </a:solidFill>
            </a:endParaRPr>
          </a:p>
        </p:txBody>
      </p:sp>
      <p:sp>
        <p:nvSpPr>
          <p:cNvPr id="40" name="Google Shape;40;p3"/>
          <p:cNvSpPr txBox="1"/>
          <p:nvPr>
            <p:ph idx="1" type="body"/>
          </p:nvPr>
        </p:nvSpPr>
        <p:spPr>
          <a:xfrm>
            <a:off x="5326701" y="2235900"/>
            <a:ext cx="3102559" cy="972812"/>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375"/>
              <a:buFont typeface="Arial"/>
              <a:buNone/>
            </a:pPr>
            <a:r>
              <a:t/>
            </a:r>
            <a:endParaRPr sz="1500"/>
          </a:p>
          <a:p>
            <a:pPr indent="0" lvl="0" marL="0" rtl="0" algn="l">
              <a:lnSpc>
                <a:spcPct val="115000"/>
              </a:lnSpc>
              <a:spcBef>
                <a:spcPts val="0"/>
              </a:spcBef>
              <a:spcAft>
                <a:spcPts val="0"/>
              </a:spcAft>
              <a:buSzPts val="1800"/>
              <a:buNone/>
            </a:pPr>
            <a:r>
              <a:rPr lang="en" sz="1500">
                <a:solidFill>
                  <a:srgbClr val="1B75BD"/>
                </a:solidFill>
              </a:rPr>
              <a:t>YOU CAN PLACE A PICTURE HERE</a:t>
            </a:r>
            <a:endParaRPr/>
          </a:p>
          <a:p>
            <a:pPr indent="0" lvl="0" marL="457200" rtl="0" algn="l">
              <a:lnSpc>
                <a:spcPct val="115000"/>
              </a:lnSpc>
              <a:spcBef>
                <a:spcPts val="0"/>
              </a:spcBef>
              <a:spcAft>
                <a:spcPts val="0"/>
              </a:spcAft>
              <a:buSzPts val="1297"/>
              <a:buNone/>
            </a:pPr>
            <a:r>
              <a:t/>
            </a:r>
            <a:endParaRPr sz="1100">
              <a:solidFill>
                <a:srgbClr val="000000"/>
              </a:solidFill>
            </a:endParaRPr>
          </a:p>
        </p:txBody>
      </p:sp>
      <p:cxnSp>
        <p:nvCxnSpPr>
          <p:cNvPr id="41" name="Google Shape;41;p3"/>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pic>
        <p:nvPicPr>
          <p:cNvPr descr="A purple and white diagonally cut&#10;&#10;Description automatically generated" id="46" name="Google Shape;46;g30b25f21570_0_0"/>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47" name="Google Shape;47;g30b25f21570_0_0"/>
          <p:cNvSpPr txBox="1"/>
          <p:nvPr>
            <p:ph type="title"/>
          </p:nvPr>
        </p:nvSpPr>
        <p:spPr>
          <a:xfrm>
            <a:off x="387900" y="458025"/>
            <a:ext cx="8368200" cy="686100"/>
          </a:xfrm>
          <a:prstGeom prst="rect">
            <a:avLst/>
          </a:prstGeom>
          <a:solidFill>
            <a:schemeClr val="dk1"/>
          </a:solid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2667"/>
              <a:buNone/>
            </a:pPr>
            <a:r>
              <a:rPr lang="en"/>
              <a:t>Opportunities to Advance Partnerships</a:t>
            </a:r>
            <a:endParaRPr/>
          </a:p>
        </p:txBody>
      </p:sp>
      <p:sp>
        <p:nvSpPr>
          <p:cNvPr id="48" name="Google Shape;48;g30b25f21570_0_0"/>
          <p:cNvSpPr txBox="1"/>
          <p:nvPr>
            <p:ph idx="1" type="body"/>
          </p:nvPr>
        </p:nvSpPr>
        <p:spPr>
          <a:xfrm>
            <a:off x="387900" y="1415075"/>
            <a:ext cx="5551200" cy="3556200"/>
          </a:xfrm>
          <a:prstGeom prst="rect">
            <a:avLst/>
          </a:prstGeom>
          <a:noFill/>
          <a:ln>
            <a:noFill/>
          </a:ln>
        </p:spPr>
        <p:txBody>
          <a:bodyPr anchorCtr="0" anchor="t" bIns="91425" lIns="91425" spcFirstLastPara="1" rIns="91425" wrap="square" tIns="91425">
            <a:normAutofit lnSpcReduction="10000"/>
          </a:bodyPr>
          <a:lstStyle/>
          <a:p>
            <a:pPr indent="0" lvl="0" marL="0" rtl="0" algn="l">
              <a:lnSpc>
                <a:spcPct val="100000"/>
              </a:lnSpc>
              <a:spcBef>
                <a:spcPts val="0"/>
              </a:spcBef>
              <a:spcAft>
                <a:spcPts val="0"/>
              </a:spcAft>
              <a:buSzPts val="1622"/>
              <a:buNone/>
            </a:pPr>
            <a:r>
              <a:rPr lang="en" sz="1500">
                <a:solidFill>
                  <a:srgbClr val="121618"/>
                </a:solidFill>
                <a:latin typeface="Roboto"/>
                <a:ea typeface="Roboto"/>
                <a:cs typeface="Roboto"/>
                <a:sym typeface="Roboto"/>
              </a:rPr>
              <a:t>Improving care requires partnering with PFAs who are </a:t>
            </a:r>
            <a:r>
              <a:rPr lang="en" sz="1500">
                <a:solidFill>
                  <a:srgbClr val="121618"/>
                </a:solidFill>
              </a:rPr>
              <a:t>represent</a:t>
            </a:r>
            <a:r>
              <a:rPr lang="en" sz="1500">
                <a:solidFill>
                  <a:srgbClr val="121618"/>
                </a:solidFill>
                <a:latin typeface="Roboto"/>
                <a:ea typeface="Roboto"/>
                <a:cs typeface="Roboto"/>
                <a:sym typeface="Roboto"/>
              </a:rPr>
              <a:t> the patients and communities we serve.</a:t>
            </a:r>
            <a:endParaRPr sz="1500">
              <a:solidFill>
                <a:srgbClr val="121618"/>
              </a:solidFill>
              <a:latin typeface="Roboto"/>
              <a:ea typeface="Roboto"/>
              <a:cs typeface="Roboto"/>
              <a:sym typeface="Roboto"/>
            </a:endParaRPr>
          </a:p>
          <a:p>
            <a:pPr indent="0" lvl="0" marL="0" rtl="0" algn="l">
              <a:lnSpc>
                <a:spcPct val="115000"/>
              </a:lnSpc>
              <a:spcBef>
                <a:spcPts val="0"/>
              </a:spcBef>
              <a:spcAft>
                <a:spcPts val="0"/>
              </a:spcAft>
              <a:buSzPts val="1622"/>
              <a:buNone/>
            </a:pPr>
            <a:r>
              <a:t/>
            </a:r>
            <a:endParaRPr sz="1500">
              <a:solidFill>
                <a:srgbClr val="121618"/>
              </a:solidFill>
              <a:latin typeface="Roboto"/>
              <a:ea typeface="Roboto"/>
              <a:cs typeface="Roboto"/>
              <a:sym typeface="Roboto"/>
            </a:endParaRPr>
          </a:p>
          <a:p>
            <a:pPr indent="0" lvl="0" marL="0" rtl="0" algn="l">
              <a:lnSpc>
                <a:spcPct val="100000"/>
              </a:lnSpc>
              <a:spcBef>
                <a:spcPts val="0"/>
              </a:spcBef>
              <a:spcAft>
                <a:spcPts val="0"/>
              </a:spcAft>
              <a:buSzPts val="1800"/>
              <a:buNone/>
            </a:pPr>
            <a:r>
              <a:rPr lang="en" sz="1500">
                <a:solidFill>
                  <a:srgbClr val="121618"/>
                </a:solidFill>
                <a:latin typeface="Roboto"/>
                <a:ea typeface="Roboto"/>
                <a:cs typeface="Roboto"/>
                <a:sym typeface="Roboto"/>
              </a:rPr>
              <a:t>However, there are gaps in representation in our PFAC that mean that we are not hearing from the individuals, groups, and communities who experience the highest rate of health inequities. We have oppor</a:t>
            </a:r>
            <a:r>
              <a:rPr lang="en" sz="1500">
                <a:solidFill>
                  <a:srgbClr val="121618"/>
                </a:solidFill>
              </a:rPr>
              <a:t>tunities to:</a:t>
            </a:r>
            <a:endParaRPr sz="1500">
              <a:solidFill>
                <a:srgbClr val="121618"/>
              </a:solidFill>
              <a:latin typeface="Roboto"/>
              <a:ea typeface="Roboto"/>
              <a:cs typeface="Roboto"/>
              <a:sym typeface="Roboto"/>
            </a:endParaRPr>
          </a:p>
          <a:p>
            <a:pPr indent="0" lvl="0" marL="0" rtl="0" algn="l">
              <a:lnSpc>
                <a:spcPct val="100000"/>
              </a:lnSpc>
              <a:spcBef>
                <a:spcPts val="0"/>
              </a:spcBef>
              <a:spcAft>
                <a:spcPts val="0"/>
              </a:spcAft>
              <a:buSzPts val="1800"/>
              <a:buNone/>
            </a:pPr>
            <a:r>
              <a:t/>
            </a:r>
            <a:endParaRPr sz="1500">
              <a:solidFill>
                <a:srgbClr val="121618"/>
              </a:solidFill>
            </a:endParaRPr>
          </a:p>
          <a:p>
            <a:pPr indent="-306307" lvl="0" marL="457200" rtl="0" algn="l">
              <a:lnSpc>
                <a:spcPct val="100000"/>
              </a:lnSpc>
              <a:spcBef>
                <a:spcPts val="600"/>
              </a:spcBef>
              <a:spcAft>
                <a:spcPts val="0"/>
              </a:spcAft>
              <a:buClr>
                <a:srgbClr val="C48CFF"/>
              </a:buClr>
              <a:buSzPts val="1500"/>
              <a:buChar char="●"/>
            </a:pPr>
            <a:r>
              <a:rPr lang="en" sz="1500">
                <a:solidFill>
                  <a:srgbClr val="121618"/>
                </a:solidFill>
              </a:rPr>
              <a:t>Improve the representativeness of PFAs</a:t>
            </a:r>
            <a:endParaRPr sz="1500">
              <a:solidFill>
                <a:srgbClr val="121618"/>
              </a:solidFill>
            </a:endParaRPr>
          </a:p>
          <a:p>
            <a:pPr indent="-314245" lvl="0" marL="457200" rtl="0" algn="l">
              <a:lnSpc>
                <a:spcPct val="100000"/>
              </a:lnSpc>
              <a:spcBef>
                <a:spcPts val="1200"/>
              </a:spcBef>
              <a:spcAft>
                <a:spcPts val="0"/>
              </a:spcAft>
              <a:buClr>
                <a:srgbClr val="C48CFF"/>
              </a:buClr>
              <a:buSzPts val="1500"/>
              <a:buChar char="●"/>
            </a:pPr>
            <a:r>
              <a:rPr lang="en" sz="1500">
                <a:solidFill>
                  <a:srgbClr val="121618"/>
                </a:solidFill>
              </a:rPr>
              <a:t>Create an environment where all PFAs feel like they belong and can participate fully as their authentic selves</a:t>
            </a:r>
            <a:endParaRPr sz="1500">
              <a:solidFill>
                <a:srgbClr val="121618"/>
              </a:solidFill>
            </a:endParaRPr>
          </a:p>
          <a:p>
            <a:pPr indent="-314245" lvl="0" marL="457200" rtl="0" algn="l">
              <a:lnSpc>
                <a:spcPct val="100000"/>
              </a:lnSpc>
              <a:spcBef>
                <a:spcPts val="1200"/>
              </a:spcBef>
              <a:spcAft>
                <a:spcPts val="0"/>
              </a:spcAft>
              <a:buClr>
                <a:srgbClr val="C48CFF"/>
              </a:buClr>
              <a:buSzPts val="1500"/>
              <a:buChar char="●"/>
            </a:pPr>
            <a:r>
              <a:rPr lang="en" sz="1500">
                <a:solidFill>
                  <a:srgbClr val="121618"/>
                </a:solidFill>
              </a:rPr>
              <a:t>Partnering with PFAs to improve quality, safety, experiences, and equity</a:t>
            </a:r>
            <a:endParaRPr sz="1500">
              <a:solidFill>
                <a:srgbClr val="121618"/>
              </a:solidFill>
            </a:endParaRPr>
          </a:p>
        </p:txBody>
      </p:sp>
      <p:sp>
        <p:nvSpPr>
          <p:cNvPr id="49" name="Google Shape;49;g30b25f21570_0_0"/>
          <p:cNvSpPr txBox="1"/>
          <p:nvPr>
            <p:ph idx="1" type="body"/>
          </p:nvPr>
        </p:nvSpPr>
        <p:spPr>
          <a:xfrm>
            <a:off x="6320400" y="2269150"/>
            <a:ext cx="2216700" cy="792900"/>
          </a:xfrm>
          <a:prstGeom prst="rect">
            <a:avLst/>
          </a:prstGeom>
          <a:noFill/>
          <a:ln>
            <a:noFill/>
          </a:ln>
        </p:spPr>
        <p:txBody>
          <a:bodyPr anchorCtr="0" anchor="t" bIns="91425" lIns="91425" spcFirstLastPara="1" rIns="91425" wrap="square" tIns="91425">
            <a:normAutofit fontScale="70000" lnSpcReduction="20000"/>
          </a:bodyPr>
          <a:lstStyle/>
          <a:p>
            <a:pPr indent="0" lvl="0" marL="0" rtl="0" algn="l">
              <a:lnSpc>
                <a:spcPct val="115000"/>
              </a:lnSpc>
              <a:spcBef>
                <a:spcPts val="0"/>
              </a:spcBef>
              <a:spcAft>
                <a:spcPts val="0"/>
              </a:spcAft>
              <a:buClr>
                <a:schemeClr val="dk1"/>
              </a:buClr>
              <a:buSzPct val="91666"/>
              <a:buFont typeface="Arial"/>
              <a:buNone/>
            </a:pPr>
            <a:r>
              <a:t/>
            </a:r>
            <a:endParaRPr sz="1500">
              <a:solidFill>
                <a:srgbClr val="121618"/>
              </a:solidFill>
            </a:endParaRPr>
          </a:p>
          <a:p>
            <a:pPr indent="0" lvl="0" marL="0" rtl="0" algn="l">
              <a:lnSpc>
                <a:spcPct val="115000"/>
              </a:lnSpc>
              <a:spcBef>
                <a:spcPts val="0"/>
              </a:spcBef>
              <a:spcAft>
                <a:spcPts val="0"/>
              </a:spcAft>
              <a:buSzPct val="120000"/>
              <a:buNone/>
            </a:pPr>
            <a:r>
              <a:rPr lang="en" sz="1500">
                <a:solidFill>
                  <a:srgbClr val="1B75BD"/>
                </a:solidFill>
              </a:rPr>
              <a:t>YOU CAN PLACE A PICTURE HERE</a:t>
            </a:r>
            <a:endParaRPr/>
          </a:p>
          <a:p>
            <a:pPr indent="0" lvl="0" marL="457200" rtl="0" algn="l">
              <a:lnSpc>
                <a:spcPct val="115000"/>
              </a:lnSpc>
              <a:spcBef>
                <a:spcPts val="0"/>
              </a:spcBef>
              <a:spcAft>
                <a:spcPts val="0"/>
              </a:spcAft>
              <a:buSzPct val="117909"/>
              <a:buNone/>
            </a:pPr>
            <a:r>
              <a:t/>
            </a:r>
            <a:endParaRPr sz="1100">
              <a:solidFill>
                <a:srgbClr val="000000"/>
              </a:solidFill>
            </a:endParaRPr>
          </a:p>
        </p:txBody>
      </p:sp>
      <p:cxnSp>
        <p:nvCxnSpPr>
          <p:cNvPr id="50" name="Google Shape;50;g30b25f21570_0_0"/>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pic>
        <p:nvPicPr>
          <p:cNvPr descr="A purple and white diagonally cut&#10;&#10;Description automatically generated" id="55" name="Google Shape;55;g32a8077de46_0_2"/>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56" name="Google Shape;56;g32a8077de46_0_2"/>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3000"/>
              <a:buNone/>
            </a:pPr>
            <a:r>
              <a:rPr lang="en"/>
              <a:t>PFA Program Representativeness</a:t>
            </a:r>
            <a:endParaRPr/>
          </a:p>
        </p:txBody>
      </p:sp>
      <p:sp>
        <p:nvSpPr>
          <p:cNvPr id="57" name="Google Shape;57;g32a8077de46_0_2"/>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solidFill>
                  <a:srgbClr val="1B75BC"/>
                </a:solidFill>
                <a:latin typeface="Roboto"/>
                <a:ea typeface="Roboto"/>
                <a:cs typeface="Roboto"/>
                <a:sym typeface="Roboto"/>
              </a:rPr>
              <a:t>Edit this slide to e</a:t>
            </a:r>
            <a:r>
              <a:rPr lang="en">
                <a:solidFill>
                  <a:srgbClr val="1B75BC"/>
                </a:solidFill>
              </a:rPr>
              <a:t>xplain the current </a:t>
            </a:r>
            <a:r>
              <a:rPr lang="en">
                <a:solidFill>
                  <a:srgbClr val="1B75BC"/>
                </a:solidFill>
                <a:latin typeface="Roboto"/>
                <a:ea typeface="Roboto"/>
                <a:cs typeface="Roboto"/>
                <a:sym typeface="Roboto"/>
              </a:rPr>
              <a:t>representativeness of your organization-specific PFA program or PFAC. Identify </a:t>
            </a:r>
            <a:r>
              <a:rPr lang="en">
                <a:solidFill>
                  <a:srgbClr val="1B75BC"/>
                </a:solidFill>
              </a:rPr>
              <a:t>opportunities</a:t>
            </a:r>
            <a:r>
              <a:rPr lang="en">
                <a:solidFill>
                  <a:srgbClr val="1B75BC"/>
                </a:solidFill>
                <a:latin typeface="Roboto"/>
                <a:ea typeface="Roboto"/>
                <a:cs typeface="Roboto"/>
                <a:sym typeface="Roboto"/>
              </a:rPr>
              <a:t> and gaps related to representation. In this slide you could suggest goals r</a:t>
            </a:r>
            <a:r>
              <a:rPr lang="en">
                <a:solidFill>
                  <a:srgbClr val="1B75BC"/>
                </a:solidFill>
              </a:rPr>
              <a:t>elated to </a:t>
            </a:r>
            <a:r>
              <a:rPr lang="en">
                <a:solidFill>
                  <a:srgbClr val="1B75BC"/>
                </a:solidFill>
              </a:rPr>
              <a:t>improving</a:t>
            </a:r>
            <a:r>
              <a:rPr lang="en">
                <a:solidFill>
                  <a:srgbClr val="1B75BC"/>
                </a:solidFill>
              </a:rPr>
              <a:t> </a:t>
            </a:r>
            <a:r>
              <a:rPr lang="en">
                <a:solidFill>
                  <a:srgbClr val="1B75BC"/>
                </a:solidFill>
              </a:rPr>
              <a:t>representation</a:t>
            </a:r>
            <a:r>
              <a:rPr lang="en">
                <a:solidFill>
                  <a:srgbClr val="1B75BC"/>
                </a:solidFill>
              </a:rPr>
              <a:t> from specific groups, </a:t>
            </a:r>
            <a:r>
              <a:rPr lang="en">
                <a:solidFill>
                  <a:srgbClr val="1B75BC"/>
                </a:solidFill>
                <a:latin typeface="Roboto"/>
                <a:ea typeface="Roboto"/>
                <a:cs typeface="Roboto"/>
                <a:sym typeface="Roboto"/>
              </a:rPr>
              <a:t>such as:</a:t>
            </a:r>
            <a:br>
              <a:rPr lang="en">
                <a:solidFill>
                  <a:srgbClr val="1B75BC"/>
                </a:solidFill>
                <a:latin typeface="Roboto"/>
                <a:ea typeface="Roboto"/>
                <a:cs typeface="Roboto"/>
                <a:sym typeface="Roboto"/>
              </a:rPr>
            </a:br>
            <a:endParaRPr sz="600">
              <a:solidFill>
                <a:srgbClr val="1B75BC"/>
              </a:solidFill>
              <a:latin typeface="Roboto"/>
              <a:ea typeface="Roboto"/>
              <a:cs typeface="Roboto"/>
              <a:sym typeface="Roboto"/>
            </a:endParaRPr>
          </a:p>
          <a:p>
            <a:pPr indent="-342900" lvl="0" marL="457200" rtl="0" algn="l">
              <a:lnSpc>
                <a:spcPct val="115000"/>
              </a:lnSpc>
              <a:spcBef>
                <a:spcPts val="0"/>
              </a:spcBef>
              <a:spcAft>
                <a:spcPts val="0"/>
              </a:spcAft>
              <a:buClr>
                <a:srgbClr val="C48CFF"/>
              </a:buClr>
              <a:buSzPts val="1800"/>
              <a:buChar char="●"/>
            </a:pPr>
            <a:r>
              <a:rPr lang="en" sz="1500">
                <a:solidFill>
                  <a:srgbClr val="121618"/>
                </a:solidFill>
              </a:rPr>
              <a:t>F</a:t>
            </a:r>
            <a:r>
              <a:rPr lang="en" sz="1500">
                <a:solidFill>
                  <a:srgbClr val="121618"/>
                </a:solidFill>
              </a:rPr>
              <a:t>athers or other men in the lives of children</a:t>
            </a:r>
            <a:endParaRPr sz="1500">
              <a:solidFill>
                <a:srgbClr val="121618"/>
              </a:solidFill>
            </a:endParaRPr>
          </a:p>
          <a:p>
            <a:pPr indent="-342900" lvl="0" marL="457200" rtl="0" algn="l">
              <a:lnSpc>
                <a:spcPct val="115000"/>
              </a:lnSpc>
              <a:spcBef>
                <a:spcPts val="0"/>
              </a:spcBef>
              <a:spcAft>
                <a:spcPts val="0"/>
              </a:spcAft>
              <a:buClr>
                <a:srgbClr val="C48CFF"/>
              </a:buClr>
              <a:buSzPts val="1800"/>
              <a:buChar char="●"/>
            </a:pPr>
            <a:r>
              <a:rPr lang="en" sz="1500">
                <a:solidFill>
                  <a:srgbClr val="121618"/>
                </a:solidFill>
              </a:rPr>
              <a:t>Families with disabilities</a:t>
            </a:r>
            <a:endParaRPr sz="1500">
              <a:solidFill>
                <a:srgbClr val="121618"/>
              </a:solidFill>
            </a:endParaRPr>
          </a:p>
          <a:p>
            <a:pPr indent="-342900" lvl="0" marL="457200" rtl="0" algn="l">
              <a:lnSpc>
                <a:spcPct val="115000"/>
              </a:lnSpc>
              <a:spcBef>
                <a:spcPts val="0"/>
              </a:spcBef>
              <a:spcAft>
                <a:spcPts val="0"/>
              </a:spcAft>
              <a:buClr>
                <a:srgbClr val="C48CFF"/>
              </a:buClr>
              <a:buSzPts val="1800"/>
              <a:buChar char="●"/>
            </a:pPr>
            <a:r>
              <a:rPr lang="en" sz="1500">
                <a:solidFill>
                  <a:srgbClr val="121618"/>
                </a:solidFill>
              </a:rPr>
              <a:t>Family members who prefer to speak a language other than English</a:t>
            </a:r>
            <a:endParaRPr sz="1500">
              <a:solidFill>
                <a:srgbClr val="121618"/>
              </a:solidFill>
            </a:endParaRPr>
          </a:p>
          <a:p>
            <a:pPr indent="-342900" lvl="0" marL="457200" rtl="0" algn="l">
              <a:lnSpc>
                <a:spcPct val="115000"/>
              </a:lnSpc>
              <a:spcBef>
                <a:spcPts val="0"/>
              </a:spcBef>
              <a:spcAft>
                <a:spcPts val="0"/>
              </a:spcAft>
              <a:buClr>
                <a:srgbClr val="C48CFF"/>
              </a:buClr>
              <a:buSzPts val="1800"/>
              <a:buChar char="●"/>
            </a:pPr>
            <a:r>
              <a:rPr lang="en" sz="1500">
                <a:solidFill>
                  <a:srgbClr val="121618"/>
                </a:solidFill>
              </a:rPr>
              <a:t>Families from rural communities</a:t>
            </a:r>
            <a:endParaRPr sz="1500">
              <a:solidFill>
                <a:srgbClr val="121618"/>
              </a:solidFill>
            </a:endParaRPr>
          </a:p>
        </p:txBody>
      </p:sp>
      <p:cxnSp>
        <p:nvCxnSpPr>
          <p:cNvPr id="58" name="Google Shape;58;g32a8077de46_0_2"/>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pic>
        <p:nvPicPr>
          <p:cNvPr descr="A purple and white diagonally cut&#10;&#10;Description automatically generated" id="63" name="Google Shape;63;p5"/>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64" name="Google Shape;64;p5"/>
          <p:cNvSpPr txBox="1"/>
          <p:nvPr>
            <p:ph type="title"/>
          </p:nvPr>
        </p:nvSpPr>
        <p:spPr>
          <a:xfrm>
            <a:off x="387900" y="458025"/>
            <a:ext cx="8368200" cy="686100"/>
          </a:xfrm>
          <a:prstGeom prst="rect">
            <a:avLst/>
          </a:prstGeom>
          <a:solidFill>
            <a:schemeClr val="dk1"/>
          </a:solid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3000"/>
              <a:buNone/>
            </a:pPr>
            <a:r>
              <a:rPr lang="en"/>
              <a:t>Benefits of PFACs </a:t>
            </a:r>
            <a:endParaRPr/>
          </a:p>
        </p:txBody>
      </p:sp>
      <p:sp>
        <p:nvSpPr>
          <p:cNvPr id="65" name="Google Shape;65;p5"/>
          <p:cNvSpPr txBox="1"/>
          <p:nvPr/>
        </p:nvSpPr>
        <p:spPr>
          <a:xfrm flipH="1">
            <a:off x="393354" y="2264731"/>
            <a:ext cx="2467500" cy="4848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rgbClr val="000000"/>
              </a:buClr>
              <a:buSzPts val="1700"/>
              <a:buFont typeface="Arial"/>
              <a:buNone/>
            </a:pPr>
            <a:r>
              <a:rPr b="1" i="0" lang="en" sz="1700" u="none" cap="none" strike="noStrike">
                <a:solidFill>
                  <a:srgbClr val="1B75BC"/>
                </a:solidFill>
                <a:latin typeface="Roboto"/>
                <a:ea typeface="Roboto"/>
                <a:cs typeface="Roboto"/>
                <a:sym typeface="Roboto"/>
              </a:rPr>
              <a:t>Address health inequities</a:t>
            </a:r>
            <a:endParaRPr b="1" i="0" sz="1700" u="none" cap="none" strike="noStrike">
              <a:solidFill>
                <a:srgbClr val="1B75BC"/>
              </a:solidFill>
              <a:latin typeface="Roboto"/>
              <a:ea typeface="Roboto"/>
              <a:cs typeface="Roboto"/>
              <a:sym typeface="Roboto"/>
            </a:endParaRPr>
          </a:p>
        </p:txBody>
      </p:sp>
      <p:sp>
        <p:nvSpPr>
          <p:cNvPr id="66" name="Google Shape;66;p5"/>
          <p:cNvSpPr txBox="1"/>
          <p:nvPr/>
        </p:nvSpPr>
        <p:spPr>
          <a:xfrm flipH="1">
            <a:off x="393697" y="2931600"/>
            <a:ext cx="1986000" cy="1409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121618"/>
                </a:solidFill>
                <a:latin typeface="Roboto"/>
                <a:ea typeface="Roboto"/>
                <a:cs typeface="Roboto"/>
                <a:sym typeface="Roboto"/>
              </a:rPr>
              <a:t>Initiatives to increase PFA representativeness help us learn directly from those most likely to experience health inequities</a:t>
            </a:r>
            <a:endParaRPr b="0" i="0" sz="1200" u="none" cap="none" strike="noStrike">
              <a:solidFill>
                <a:srgbClr val="121618"/>
              </a:solidFill>
              <a:latin typeface="Roboto"/>
              <a:ea typeface="Roboto"/>
              <a:cs typeface="Roboto"/>
              <a:sym typeface="Roboto"/>
            </a:endParaRPr>
          </a:p>
        </p:txBody>
      </p:sp>
      <p:sp>
        <p:nvSpPr>
          <p:cNvPr id="67" name="Google Shape;67;p5"/>
          <p:cNvSpPr txBox="1"/>
          <p:nvPr/>
        </p:nvSpPr>
        <p:spPr>
          <a:xfrm flipH="1">
            <a:off x="2383754" y="2264881"/>
            <a:ext cx="2467500" cy="4845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rgbClr val="000000"/>
              </a:buClr>
              <a:buSzPts val="1700"/>
              <a:buFont typeface="Arial"/>
              <a:buNone/>
            </a:pPr>
            <a:r>
              <a:rPr b="1" i="0" lang="en" sz="1700" u="none" cap="none" strike="noStrike">
                <a:solidFill>
                  <a:srgbClr val="1B75BC"/>
                </a:solidFill>
                <a:latin typeface="Roboto"/>
                <a:ea typeface="Roboto"/>
                <a:cs typeface="Roboto"/>
                <a:sym typeface="Roboto"/>
              </a:rPr>
              <a:t>Improve healthcare delivery and safety</a:t>
            </a:r>
            <a:endParaRPr b="1" i="0" sz="1700" u="none" cap="none" strike="noStrike">
              <a:solidFill>
                <a:srgbClr val="1B75BC"/>
              </a:solidFill>
              <a:latin typeface="Roboto"/>
              <a:ea typeface="Roboto"/>
              <a:cs typeface="Roboto"/>
              <a:sym typeface="Roboto"/>
            </a:endParaRPr>
          </a:p>
        </p:txBody>
      </p:sp>
      <p:sp>
        <p:nvSpPr>
          <p:cNvPr id="68" name="Google Shape;68;p5"/>
          <p:cNvSpPr txBox="1"/>
          <p:nvPr/>
        </p:nvSpPr>
        <p:spPr>
          <a:xfrm flipH="1">
            <a:off x="2433754" y="2931450"/>
            <a:ext cx="2047800" cy="2022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121618"/>
                </a:solidFill>
                <a:latin typeface="Roboto"/>
                <a:ea typeface="Roboto"/>
                <a:cs typeface="Roboto"/>
                <a:sym typeface="Roboto"/>
              </a:rPr>
              <a:t>PFAs who represent the </a:t>
            </a:r>
            <a:r>
              <a:rPr lang="en" sz="1200">
                <a:solidFill>
                  <a:srgbClr val="121618"/>
                </a:solidFill>
                <a:latin typeface="Roboto"/>
                <a:ea typeface="Roboto"/>
                <a:cs typeface="Roboto"/>
                <a:sym typeface="Roboto"/>
              </a:rPr>
              <a:t>full range </a:t>
            </a:r>
            <a:r>
              <a:rPr b="0" i="0" lang="en" sz="1200" u="none" cap="none" strike="noStrike">
                <a:solidFill>
                  <a:srgbClr val="121618"/>
                </a:solidFill>
                <a:latin typeface="Roboto"/>
                <a:ea typeface="Roboto"/>
                <a:cs typeface="Roboto"/>
                <a:sym typeface="Roboto"/>
              </a:rPr>
              <a:t>of our patient population can help us improve quality, safety, and experiences of care through timely feedback, grounding improvements in the needs and perspectives of patients and families</a:t>
            </a:r>
            <a:endParaRPr b="0" i="0" sz="1200" u="none" cap="none" strike="noStrike">
              <a:solidFill>
                <a:srgbClr val="121618"/>
              </a:solidFill>
              <a:latin typeface="Roboto"/>
              <a:ea typeface="Roboto"/>
              <a:cs typeface="Roboto"/>
              <a:sym typeface="Roboto"/>
            </a:endParaRPr>
          </a:p>
        </p:txBody>
      </p:sp>
      <p:sp>
        <p:nvSpPr>
          <p:cNvPr id="69" name="Google Shape;69;p5"/>
          <p:cNvSpPr txBox="1"/>
          <p:nvPr/>
        </p:nvSpPr>
        <p:spPr>
          <a:xfrm flipH="1">
            <a:off x="4617529" y="2086645"/>
            <a:ext cx="2175600" cy="8913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rgbClr val="000000"/>
              </a:buClr>
              <a:buSzPts val="1700"/>
              <a:buFont typeface="Arial"/>
              <a:buNone/>
            </a:pPr>
            <a:r>
              <a:rPr b="1" i="0" lang="en" sz="1700" u="none" cap="none" strike="noStrike">
                <a:solidFill>
                  <a:srgbClr val="1B75BC"/>
                </a:solidFill>
                <a:latin typeface="Roboto"/>
                <a:ea typeface="Roboto"/>
                <a:cs typeface="Roboto"/>
                <a:sym typeface="Roboto"/>
              </a:rPr>
              <a:t>Address social determinants </a:t>
            </a:r>
            <a:br>
              <a:rPr b="1" i="0" lang="en" sz="1700" u="none" cap="none" strike="noStrike">
                <a:solidFill>
                  <a:srgbClr val="1B75BC"/>
                </a:solidFill>
                <a:latin typeface="Roboto"/>
                <a:ea typeface="Roboto"/>
                <a:cs typeface="Roboto"/>
                <a:sym typeface="Roboto"/>
              </a:rPr>
            </a:br>
            <a:r>
              <a:rPr b="1" i="0" lang="en" sz="1700" u="none" cap="none" strike="noStrike">
                <a:solidFill>
                  <a:srgbClr val="1B75BC"/>
                </a:solidFill>
                <a:latin typeface="Roboto"/>
                <a:ea typeface="Roboto"/>
                <a:cs typeface="Roboto"/>
                <a:sym typeface="Roboto"/>
              </a:rPr>
              <a:t>of health</a:t>
            </a:r>
            <a:endParaRPr b="1" i="0" sz="1700" u="none" cap="none" strike="noStrike">
              <a:solidFill>
                <a:srgbClr val="1B75BC"/>
              </a:solidFill>
              <a:latin typeface="Roboto"/>
              <a:ea typeface="Roboto"/>
              <a:cs typeface="Roboto"/>
              <a:sym typeface="Roboto"/>
            </a:endParaRPr>
          </a:p>
        </p:txBody>
      </p:sp>
      <p:sp>
        <p:nvSpPr>
          <p:cNvPr id="70" name="Google Shape;70;p5"/>
          <p:cNvSpPr txBox="1"/>
          <p:nvPr/>
        </p:nvSpPr>
        <p:spPr>
          <a:xfrm flipH="1">
            <a:off x="4589779" y="2931450"/>
            <a:ext cx="1964100" cy="1781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121618"/>
                </a:solidFill>
                <a:latin typeface="Roboto"/>
                <a:ea typeface="Roboto"/>
                <a:cs typeface="Roboto"/>
                <a:sym typeface="Roboto"/>
              </a:rPr>
              <a:t>PFAC</a:t>
            </a:r>
            <a:r>
              <a:rPr lang="en" sz="1200">
                <a:solidFill>
                  <a:srgbClr val="121618"/>
                </a:solidFill>
                <a:latin typeface="Roboto"/>
                <a:ea typeface="Roboto"/>
                <a:cs typeface="Roboto"/>
                <a:sym typeface="Roboto"/>
              </a:rPr>
              <a:t>s </a:t>
            </a:r>
            <a:r>
              <a:rPr b="0" i="0" lang="en" sz="1200" u="none" cap="none" strike="noStrike">
                <a:solidFill>
                  <a:srgbClr val="121618"/>
                </a:solidFill>
                <a:latin typeface="Roboto"/>
                <a:ea typeface="Roboto"/>
                <a:cs typeface="Roboto"/>
                <a:sym typeface="Roboto"/>
              </a:rPr>
              <a:t>help us learn about factors and unmet social needs that can affect patients’ lives and health outcomes </a:t>
            </a:r>
            <a:endParaRPr b="0" i="0" sz="1200" u="none" cap="none" strike="noStrike">
              <a:solidFill>
                <a:srgbClr val="121618"/>
              </a:solidFill>
              <a:latin typeface="Roboto"/>
              <a:ea typeface="Roboto"/>
              <a:cs typeface="Roboto"/>
              <a:sym typeface="Roboto"/>
            </a:endParaRPr>
          </a:p>
        </p:txBody>
      </p:sp>
      <p:sp>
        <p:nvSpPr>
          <p:cNvPr id="71" name="Google Shape;71;p5"/>
          <p:cNvSpPr txBox="1"/>
          <p:nvPr/>
        </p:nvSpPr>
        <p:spPr>
          <a:xfrm flipH="1">
            <a:off x="6600946" y="2094074"/>
            <a:ext cx="2018150" cy="876441"/>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rgbClr val="000000"/>
              </a:buClr>
              <a:buSzPts val="1700"/>
              <a:buFont typeface="Arial"/>
              <a:buNone/>
            </a:pPr>
            <a:r>
              <a:rPr b="1" i="0" lang="en" sz="1700" u="none" cap="none" strike="noStrike">
                <a:solidFill>
                  <a:srgbClr val="1B75BC"/>
                </a:solidFill>
                <a:latin typeface="Roboto"/>
                <a:ea typeface="Roboto"/>
                <a:cs typeface="Roboto"/>
                <a:sym typeface="Roboto"/>
              </a:rPr>
              <a:t>Foster authentic community engagement</a:t>
            </a:r>
            <a:endParaRPr b="1" i="0" sz="1700" u="none" cap="none" strike="noStrike">
              <a:solidFill>
                <a:srgbClr val="1B75BC"/>
              </a:solidFill>
              <a:latin typeface="Roboto"/>
              <a:ea typeface="Roboto"/>
              <a:cs typeface="Roboto"/>
              <a:sym typeface="Roboto"/>
            </a:endParaRPr>
          </a:p>
        </p:txBody>
      </p:sp>
      <p:sp>
        <p:nvSpPr>
          <p:cNvPr id="72" name="Google Shape;72;p5"/>
          <p:cNvSpPr txBox="1"/>
          <p:nvPr/>
        </p:nvSpPr>
        <p:spPr>
          <a:xfrm flipH="1">
            <a:off x="6682746" y="2924948"/>
            <a:ext cx="1941600" cy="1350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rgbClr val="121618"/>
                </a:solidFill>
                <a:latin typeface="Roboto"/>
                <a:ea typeface="Roboto"/>
                <a:cs typeface="Roboto"/>
                <a:sym typeface="Roboto"/>
              </a:rPr>
              <a:t>PFAC</a:t>
            </a:r>
            <a:r>
              <a:rPr lang="en" sz="1200">
                <a:solidFill>
                  <a:srgbClr val="121618"/>
                </a:solidFill>
                <a:latin typeface="Roboto"/>
                <a:ea typeface="Roboto"/>
                <a:cs typeface="Roboto"/>
                <a:sym typeface="Roboto"/>
              </a:rPr>
              <a:t>s</a:t>
            </a:r>
            <a:r>
              <a:rPr b="0" i="0" lang="en" sz="1200" u="none" cap="none" strike="noStrike">
                <a:solidFill>
                  <a:srgbClr val="121618"/>
                </a:solidFill>
                <a:latin typeface="Roboto"/>
                <a:ea typeface="Roboto"/>
                <a:cs typeface="Roboto"/>
                <a:sym typeface="Roboto"/>
              </a:rPr>
              <a:t> promote transformational change in direct partnership with patients and families, improving connections between the hospital and community</a:t>
            </a:r>
            <a:endParaRPr b="0" i="0" sz="1200" u="none" cap="none" strike="noStrike">
              <a:solidFill>
                <a:srgbClr val="121618"/>
              </a:solidFill>
              <a:latin typeface="Roboto"/>
              <a:ea typeface="Roboto"/>
              <a:cs typeface="Roboto"/>
              <a:sym typeface="Roboto"/>
            </a:endParaRPr>
          </a:p>
        </p:txBody>
      </p:sp>
      <p:grpSp>
        <p:nvGrpSpPr>
          <p:cNvPr id="73" name="Google Shape;73;p5"/>
          <p:cNvGrpSpPr/>
          <p:nvPr/>
        </p:nvGrpSpPr>
        <p:grpSpPr>
          <a:xfrm>
            <a:off x="4706627" y="1406204"/>
            <a:ext cx="372749" cy="370909"/>
            <a:chOff x="-42994575" y="3950300"/>
            <a:chExt cx="319025" cy="317450"/>
          </a:xfrm>
        </p:grpSpPr>
        <p:sp>
          <p:nvSpPr>
            <p:cNvPr id="74" name="Google Shape;74;p5"/>
            <p:cNvSpPr/>
            <p:nvPr/>
          </p:nvSpPr>
          <p:spPr>
            <a:xfrm>
              <a:off x="-42930775" y="4225200"/>
              <a:ext cx="191425" cy="42550"/>
            </a:xfrm>
            <a:custGeom>
              <a:rect b="b" l="l" r="r" t="t"/>
              <a:pathLst>
                <a:path extrusionOk="0" h="1702" w="7657">
                  <a:moveTo>
                    <a:pt x="442" y="0"/>
                  </a:moveTo>
                  <a:cubicBezTo>
                    <a:pt x="190" y="0"/>
                    <a:pt x="1" y="221"/>
                    <a:pt x="1" y="441"/>
                  </a:cubicBezTo>
                  <a:lnTo>
                    <a:pt x="1" y="1292"/>
                  </a:lnTo>
                  <a:cubicBezTo>
                    <a:pt x="1" y="1512"/>
                    <a:pt x="190" y="1701"/>
                    <a:pt x="442" y="1701"/>
                  </a:cubicBezTo>
                  <a:lnTo>
                    <a:pt x="7215" y="1701"/>
                  </a:lnTo>
                  <a:cubicBezTo>
                    <a:pt x="7499" y="1701"/>
                    <a:pt x="7656" y="1512"/>
                    <a:pt x="7656" y="1292"/>
                  </a:cubicBezTo>
                  <a:lnTo>
                    <a:pt x="7656" y="441"/>
                  </a:lnTo>
                  <a:cubicBezTo>
                    <a:pt x="7656" y="221"/>
                    <a:pt x="7436" y="0"/>
                    <a:pt x="7215"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5"/>
            <p:cNvSpPr/>
            <p:nvPr/>
          </p:nvSpPr>
          <p:spPr>
            <a:xfrm>
              <a:off x="-42908725" y="4163750"/>
              <a:ext cx="148900" cy="42550"/>
            </a:xfrm>
            <a:custGeom>
              <a:rect b="b" l="l" r="r" t="t"/>
              <a:pathLst>
                <a:path extrusionOk="0" h="1702" w="5956">
                  <a:moveTo>
                    <a:pt x="442" y="1"/>
                  </a:moveTo>
                  <a:cubicBezTo>
                    <a:pt x="190" y="1"/>
                    <a:pt x="1" y="190"/>
                    <a:pt x="1" y="410"/>
                  </a:cubicBezTo>
                  <a:lnTo>
                    <a:pt x="1" y="1261"/>
                  </a:lnTo>
                  <a:cubicBezTo>
                    <a:pt x="1" y="1481"/>
                    <a:pt x="190" y="1702"/>
                    <a:pt x="442" y="1702"/>
                  </a:cubicBezTo>
                  <a:lnTo>
                    <a:pt x="5514" y="1702"/>
                  </a:lnTo>
                  <a:cubicBezTo>
                    <a:pt x="5735" y="1702"/>
                    <a:pt x="5955" y="1481"/>
                    <a:pt x="5955" y="1261"/>
                  </a:cubicBezTo>
                  <a:lnTo>
                    <a:pt x="5955" y="410"/>
                  </a:lnTo>
                  <a:cubicBezTo>
                    <a:pt x="5955" y="190"/>
                    <a:pt x="5735" y="1"/>
                    <a:pt x="5514"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5"/>
            <p:cNvSpPr/>
            <p:nvPr/>
          </p:nvSpPr>
          <p:spPr>
            <a:xfrm>
              <a:off x="-42994575" y="3950300"/>
              <a:ext cx="319025" cy="211125"/>
            </a:xfrm>
            <a:custGeom>
              <a:rect b="b" l="l" r="r" t="t"/>
              <a:pathLst>
                <a:path extrusionOk="0" h="8445" w="12761">
                  <a:moveTo>
                    <a:pt x="6428" y="852"/>
                  </a:moveTo>
                  <a:cubicBezTo>
                    <a:pt x="6648" y="852"/>
                    <a:pt x="6806" y="1009"/>
                    <a:pt x="6869" y="1261"/>
                  </a:cubicBezTo>
                  <a:lnTo>
                    <a:pt x="6869" y="1324"/>
                  </a:lnTo>
                  <a:cubicBezTo>
                    <a:pt x="6806" y="1513"/>
                    <a:pt x="6648" y="1702"/>
                    <a:pt x="6428" y="1702"/>
                  </a:cubicBezTo>
                  <a:cubicBezTo>
                    <a:pt x="6176" y="1702"/>
                    <a:pt x="6018" y="1576"/>
                    <a:pt x="5987" y="1324"/>
                  </a:cubicBezTo>
                  <a:lnTo>
                    <a:pt x="5987" y="1261"/>
                  </a:lnTo>
                  <a:cubicBezTo>
                    <a:pt x="6018" y="1041"/>
                    <a:pt x="6176" y="852"/>
                    <a:pt x="6428" y="852"/>
                  </a:cubicBezTo>
                  <a:close/>
                  <a:moveTo>
                    <a:pt x="2112" y="2742"/>
                  </a:moveTo>
                  <a:lnTo>
                    <a:pt x="3340" y="6396"/>
                  </a:lnTo>
                  <a:lnTo>
                    <a:pt x="914" y="6396"/>
                  </a:lnTo>
                  <a:lnTo>
                    <a:pt x="2112" y="2742"/>
                  </a:lnTo>
                  <a:close/>
                  <a:moveTo>
                    <a:pt x="10681" y="2742"/>
                  </a:moveTo>
                  <a:lnTo>
                    <a:pt x="11878" y="6396"/>
                  </a:lnTo>
                  <a:lnTo>
                    <a:pt x="9452" y="6396"/>
                  </a:lnTo>
                  <a:lnTo>
                    <a:pt x="10681" y="2742"/>
                  </a:lnTo>
                  <a:close/>
                  <a:moveTo>
                    <a:pt x="6333" y="1"/>
                  </a:moveTo>
                  <a:cubicBezTo>
                    <a:pt x="5798" y="1"/>
                    <a:pt x="5325" y="347"/>
                    <a:pt x="5168" y="852"/>
                  </a:cubicBezTo>
                  <a:lnTo>
                    <a:pt x="1292" y="852"/>
                  </a:lnTo>
                  <a:cubicBezTo>
                    <a:pt x="1103" y="852"/>
                    <a:pt x="914" y="1009"/>
                    <a:pt x="883" y="1198"/>
                  </a:cubicBezTo>
                  <a:cubicBezTo>
                    <a:pt x="820" y="1482"/>
                    <a:pt x="1040" y="1702"/>
                    <a:pt x="1292" y="1702"/>
                  </a:cubicBezTo>
                  <a:lnTo>
                    <a:pt x="1576" y="1702"/>
                  </a:lnTo>
                  <a:cubicBezTo>
                    <a:pt x="1" y="6491"/>
                    <a:pt x="32" y="6333"/>
                    <a:pt x="32" y="6459"/>
                  </a:cubicBezTo>
                  <a:cubicBezTo>
                    <a:pt x="64" y="7562"/>
                    <a:pt x="1009" y="8444"/>
                    <a:pt x="2112" y="8444"/>
                  </a:cubicBezTo>
                  <a:cubicBezTo>
                    <a:pt x="3277" y="8444"/>
                    <a:pt x="4159" y="7562"/>
                    <a:pt x="4159" y="6459"/>
                  </a:cubicBezTo>
                  <a:cubicBezTo>
                    <a:pt x="4159" y="6333"/>
                    <a:pt x="4222" y="6491"/>
                    <a:pt x="2647" y="1702"/>
                  </a:cubicBezTo>
                  <a:lnTo>
                    <a:pt x="5105" y="1702"/>
                  </a:lnTo>
                  <a:lnTo>
                    <a:pt x="5105" y="7342"/>
                  </a:lnTo>
                  <a:cubicBezTo>
                    <a:pt x="5105" y="7594"/>
                    <a:pt x="5325" y="7783"/>
                    <a:pt x="5546" y="7783"/>
                  </a:cubicBezTo>
                  <a:lnTo>
                    <a:pt x="7247" y="7783"/>
                  </a:lnTo>
                  <a:cubicBezTo>
                    <a:pt x="7499" y="7783"/>
                    <a:pt x="7688" y="7594"/>
                    <a:pt x="7688" y="7342"/>
                  </a:cubicBezTo>
                  <a:lnTo>
                    <a:pt x="7688" y="1702"/>
                  </a:lnTo>
                  <a:lnTo>
                    <a:pt x="10177" y="1702"/>
                  </a:lnTo>
                  <a:cubicBezTo>
                    <a:pt x="8602" y="6491"/>
                    <a:pt x="8633" y="6333"/>
                    <a:pt x="8633" y="6459"/>
                  </a:cubicBezTo>
                  <a:cubicBezTo>
                    <a:pt x="8665" y="7562"/>
                    <a:pt x="9578" y="8444"/>
                    <a:pt x="10681" y="8444"/>
                  </a:cubicBezTo>
                  <a:cubicBezTo>
                    <a:pt x="11815" y="8444"/>
                    <a:pt x="12729" y="7562"/>
                    <a:pt x="12729" y="6459"/>
                  </a:cubicBezTo>
                  <a:cubicBezTo>
                    <a:pt x="12729" y="6333"/>
                    <a:pt x="12760" y="6491"/>
                    <a:pt x="11185" y="1702"/>
                  </a:cubicBezTo>
                  <a:lnTo>
                    <a:pt x="11437" y="1702"/>
                  </a:lnTo>
                  <a:cubicBezTo>
                    <a:pt x="11626" y="1702"/>
                    <a:pt x="11815" y="1576"/>
                    <a:pt x="11847" y="1356"/>
                  </a:cubicBezTo>
                  <a:cubicBezTo>
                    <a:pt x="11910" y="1104"/>
                    <a:pt x="11689" y="852"/>
                    <a:pt x="11437" y="852"/>
                  </a:cubicBezTo>
                  <a:lnTo>
                    <a:pt x="7530" y="852"/>
                  </a:lnTo>
                  <a:cubicBezTo>
                    <a:pt x="7373" y="347"/>
                    <a:pt x="6900" y="1"/>
                    <a:pt x="6333"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7" name="Google Shape;77;p5"/>
          <p:cNvGrpSpPr/>
          <p:nvPr/>
        </p:nvGrpSpPr>
        <p:grpSpPr>
          <a:xfrm>
            <a:off x="515894" y="1415267"/>
            <a:ext cx="310602" cy="352803"/>
            <a:chOff x="-28069875" y="3175300"/>
            <a:chExt cx="260725" cy="296150"/>
          </a:xfrm>
        </p:grpSpPr>
        <p:sp>
          <p:nvSpPr>
            <p:cNvPr id="78" name="Google Shape;78;p5"/>
            <p:cNvSpPr/>
            <p:nvPr/>
          </p:nvSpPr>
          <p:spPr>
            <a:xfrm>
              <a:off x="-28059650" y="3192625"/>
              <a:ext cx="26025" cy="70125"/>
            </a:xfrm>
            <a:custGeom>
              <a:rect b="b" l="l" r="r" t="t"/>
              <a:pathLst>
                <a:path extrusionOk="0" h="2805" w="1041">
                  <a:moveTo>
                    <a:pt x="536" y="0"/>
                  </a:moveTo>
                  <a:cubicBezTo>
                    <a:pt x="253" y="0"/>
                    <a:pt x="1" y="252"/>
                    <a:pt x="1" y="536"/>
                  </a:cubicBezTo>
                  <a:lnTo>
                    <a:pt x="1" y="2458"/>
                  </a:lnTo>
                  <a:cubicBezTo>
                    <a:pt x="410" y="2458"/>
                    <a:pt x="757" y="2584"/>
                    <a:pt x="1040" y="2804"/>
                  </a:cubicBezTo>
                  <a:lnTo>
                    <a:pt x="1040" y="536"/>
                  </a:lnTo>
                  <a:cubicBezTo>
                    <a:pt x="1040" y="252"/>
                    <a:pt x="788" y="0"/>
                    <a:pt x="536"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5"/>
            <p:cNvSpPr/>
            <p:nvPr/>
          </p:nvSpPr>
          <p:spPr>
            <a:xfrm>
              <a:off x="-27843050" y="3192625"/>
              <a:ext cx="26025" cy="69325"/>
            </a:xfrm>
            <a:custGeom>
              <a:rect b="b" l="l" r="r" t="t"/>
              <a:pathLst>
                <a:path extrusionOk="0" h="2773" w="1041">
                  <a:moveTo>
                    <a:pt x="536" y="0"/>
                  </a:moveTo>
                  <a:cubicBezTo>
                    <a:pt x="253" y="0"/>
                    <a:pt x="1" y="252"/>
                    <a:pt x="1" y="536"/>
                  </a:cubicBezTo>
                  <a:lnTo>
                    <a:pt x="1" y="2773"/>
                  </a:lnTo>
                  <a:cubicBezTo>
                    <a:pt x="284" y="2584"/>
                    <a:pt x="694" y="2426"/>
                    <a:pt x="1040" y="2426"/>
                  </a:cubicBezTo>
                  <a:lnTo>
                    <a:pt x="1040" y="536"/>
                  </a:lnTo>
                  <a:cubicBezTo>
                    <a:pt x="1040" y="252"/>
                    <a:pt x="788" y="0"/>
                    <a:pt x="536"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5"/>
            <p:cNvSpPr/>
            <p:nvPr/>
          </p:nvSpPr>
          <p:spPr>
            <a:xfrm>
              <a:off x="-27973000" y="3202075"/>
              <a:ext cx="26000" cy="57525"/>
            </a:xfrm>
            <a:custGeom>
              <a:rect b="b" l="l" r="r" t="t"/>
              <a:pathLst>
                <a:path extrusionOk="0" h="2301" w="1040">
                  <a:moveTo>
                    <a:pt x="536" y="0"/>
                  </a:moveTo>
                  <a:cubicBezTo>
                    <a:pt x="252" y="0"/>
                    <a:pt x="0" y="221"/>
                    <a:pt x="0" y="504"/>
                  </a:cubicBezTo>
                  <a:lnTo>
                    <a:pt x="0" y="1954"/>
                  </a:lnTo>
                  <a:cubicBezTo>
                    <a:pt x="410" y="1985"/>
                    <a:pt x="756" y="2080"/>
                    <a:pt x="1040" y="2300"/>
                  </a:cubicBezTo>
                  <a:lnTo>
                    <a:pt x="1040" y="504"/>
                  </a:lnTo>
                  <a:cubicBezTo>
                    <a:pt x="1040" y="221"/>
                    <a:pt x="788" y="0"/>
                    <a:pt x="536"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5"/>
            <p:cNvSpPr/>
            <p:nvPr/>
          </p:nvSpPr>
          <p:spPr>
            <a:xfrm>
              <a:off x="-27929675" y="3202075"/>
              <a:ext cx="26000" cy="57525"/>
            </a:xfrm>
            <a:custGeom>
              <a:rect b="b" l="l" r="r" t="t"/>
              <a:pathLst>
                <a:path extrusionOk="0" h="2301" w="1040">
                  <a:moveTo>
                    <a:pt x="536" y="0"/>
                  </a:moveTo>
                  <a:cubicBezTo>
                    <a:pt x="252" y="0"/>
                    <a:pt x="0" y="221"/>
                    <a:pt x="0" y="504"/>
                  </a:cubicBezTo>
                  <a:lnTo>
                    <a:pt x="0" y="2300"/>
                  </a:lnTo>
                  <a:cubicBezTo>
                    <a:pt x="315" y="2111"/>
                    <a:pt x="693" y="1985"/>
                    <a:pt x="1040" y="1954"/>
                  </a:cubicBezTo>
                  <a:lnTo>
                    <a:pt x="1040" y="504"/>
                  </a:lnTo>
                  <a:cubicBezTo>
                    <a:pt x="1040" y="221"/>
                    <a:pt x="788" y="0"/>
                    <a:pt x="536"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5"/>
            <p:cNvSpPr/>
            <p:nvPr/>
          </p:nvSpPr>
          <p:spPr>
            <a:xfrm>
              <a:off x="-28016325" y="3175300"/>
              <a:ext cx="26025" cy="91375"/>
            </a:xfrm>
            <a:custGeom>
              <a:rect b="b" l="l" r="r" t="t"/>
              <a:pathLst>
                <a:path extrusionOk="0" h="3655" w="1041">
                  <a:moveTo>
                    <a:pt x="536" y="0"/>
                  </a:moveTo>
                  <a:cubicBezTo>
                    <a:pt x="253" y="0"/>
                    <a:pt x="1" y="221"/>
                    <a:pt x="1" y="504"/>
                  </a:cubicBezTo>
                  <a:lnTo>
                    <a:pt x="1" y="3655"/>
                  </a:lnTo>
                  <a:cubicBezTo>
                    <a:pt x="1" y="3655"/>
                    <a:pt x="1" y="3623"/>
                    <a:pt x="64" y="3623"/>
                  </a:cubicBezTo>
                  <a:cubicBezTo>
                    <a:pt x="284" y="3371"/>
                    <a:pt x="631" y="3182"/>
                    <a:pt x="1040" y="3056"/>
                  </a:cubicBezTo>
                  <a:lnTo>
                    <a:pt x="1040" y="504"/>
                  </a:lnTo>
                  <a:cubicBezTo>
                    <a:pt x="1040" y="221"/>
                    <a:pt x="788" y="0"/>
                    <a:pt x="536"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5"/>
            <p:cNvSpPr/>
            <p:nvPr/>
          </p:nvSpPr>
          <p:spPr>
            <a:xfrm>
              <a:off x="-27886375" y="3176075"/>
              <a:ext cx="26025" cy="91400"/>
            </a:xfrm>
            <a:custGeom>
              <a:rect b="b" l="l" r="r" t="t"/>
              <a:pathLst>
                <a:path extrusionOk="0" h="3656" w="1041">
                  <a:moveTo>
                    <a:pt x="536" y="1"/>
                  </a:moveTo>
                  <a:cubicBezTo>
                    <a:pt x="253" y="1"/>
                    <a:pt x="1" y="221"/>
                    <a:pt x="1" y="505"/>
                  </a:cubicBezTo>
                  <a:lnTo>
                    <a:pt x="1" y="3088"/>
                  </a:lnTo>
                  <a:cubicBezTo>
                    <a:pt x="379" y="3151"/>
                    <a:pt x="726" y="3340"/>
                    <a:pt x="1041" y="3655"/>
                  </a:cubicBezTo>
                  <a:lnTo>
                    <a:pt x="1041" y="505"/>
                  </a:lnTo>
                  <a:cubicBezTo>
                    <a:pt x="1041" y="253"/>
                    <a:pt x="789" y="1"/>
                    <a:pt x="536"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 name="Google Shape;84;p5"/>
            <p:cNvSpPr/>
            <p:nvPr/>
          </p:nvSpPr>
          <p:spPr>
            <a:xfrm>
              <a:off x="-28017900" y="3269025"/>
              <a:ext cx="161475" cy="133125"/>
            </a:xfrm>
            <a:custGeom>
              <a:rect b="b" l="l" r="r" t="t"/>
              <a:pathLst>
                <a:path extrusionOk="0" h="5325" w="6459">
                  <a:moveTo>
                    <a:pt x="1733" y="0"/>
                  </a:moveTo>
                  <a:cubicBezTo>
                    <a:pt x="1355" y="0"/>
                    <a:pt x="946" y="158"/>
                    <a:pt x="662" y="410"/>
                  </a:cubicBezTo>
                  <a:cubicBezTo>
                    <a:pt x="64" y="882"/>
                    <a:pt x="1" y="1639"/>
                    <a:pt x="347" y="2237"/>
                  </a:cubicBezTo>
                  <a:cubicBezTo>
                    <a:pt x="1324" y="2458"/>
                    <a:pt x="2048" y="3340"/>
                    <a:pt x="2174" y="4348"/>
                  </a:cubicBezTo>
                  <a:lnTo>
                    <a:pt x="3214" y="5325"/>
                  </a:lnTo>
                  <a:lnTo>
                    <a:pt x="4285" y="4348"/>
                  </a:lnTo>
                  <a:cubicBezTo>
                    <a:pt x="4380" y="3340"/>
                    <a:pt x="5073" y="2521"/>
                    <a:pt x="6113" y="2237"/>
                  </a:cubicBezTo>
                  <a:cubicBezTo>
                    <a:pt x="6459" y="1639"/>
                    <a:pt x="6333" y="882"/>
                    <a:pt x="5860" y="410"/>
                  </a:cubicBezTo>
                  <a:cubicBezTo>
                    <a:pt x="5577" y="158"/>
                    <a:pt x="5199" y="0"/>
                    <a:pt x="4789" y="0"/>
                  </a:cubicBezTo>
                  <a:cubicBezTo>
                    <a:pt x="4411" y="0"/>
                    <a:pt x="4002" y="158"/>
                    <a:pt x="3750" y="410"/>
                  </a:cubicBezTo>
                  <a:lnTo>
                    <a:pt x="3277" y="882"/>
                  </a:lnTo>
                  <a:lnTo>
                    <a:pt x="2805" y="410"/>
                  </a:lnTo>
                  <a:cubicBezTo>
                    <a:pt x="2521" y="158"/>
                    <a:pt x="2143" y="0"/>
                    <a:pt x="1733"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5"/>
            <p:cNvSpPr/>
            <p:nvPr/>
          </p:nvSpPr>
          <p:spPr>
            <a:xfrm>
              <a:off x="-27930475" y="3269800"/>
              <a:ext cx="121325" cy="201650"/>
            </a:xfrm>
            <a:custGeom>
              <a:rect b="b" l="l" r="r" t="t"/>
              <a:pathLst>
                <a:path extrusionOk="0" h="8066" w="4853">
                  <a:moveTo>
                    <a:pt x="4506" y="1"/>
                  </a:moveTo>
                  <a:cubicBezTo>
                    <a:pt x="3876" y="1"/>
                    <a:pt x="3403" y="505"/>
                    <a:pt x="3403" y="1198"/>
                  </a:cubicBezTo>
                  <a:lnTo>
                    <a:pt x="3403" y="2395"/>
                  </a:lnTo>
                  <a:cubicBezTo>
                    <a:pt x="3403" y="2584"/>
                    <a:pt x="3246" y="2742"/>
                    <a:pt x="3025" y="2742"/>
                  </a:cubicBezTo>
                  <a:cubicBezTo>
                    <a:pt x="2679" y="2742"/>
                    <a:pt x="2363" y="2868"/>
                    <a:pt x="2080" y="3025"/>
                  </a:cubicBezTo>
                  <a:cubicBezTo>
                    <a:pt x="1702" y="3372"/>
                    <a:pt x="1418" y="3939"/>
                    <a:pt x="1418" y="4474"/>
                  </a:cubicBezTo>
                  <a:lnTo>
                    <a:pt x="1418" y="5231"/>
                  </a:lnTo>
                  <a:cubicBezTo>
                    <a:pt x="1418" y="5420"/>
                    <a:pt x="1261" y="5577"/>
                    <a:pt x="1072" y="5577"/>
                  </a:cubicBezTo>
                  <a:cubicBezTo>
                    <a:pt x="883" y="5577"/>
                    <a:pt x="725" y="5420"/>
                    <a:pt x="725" y="5231"/>
                  </a:cubicBezTo>
                  <a:lnTo>
                    <a:pt x="1" y="5892"/>
                  </a:lnTo>
                  <a:lnTo>
                    <a:pt x="1" y="8066"/>
                  </a:lnTo>
                  <a:lnTo>
                    <a:pt x="3813" y="8066"/>
                  </a:lnTo>
                  <a:cubicBezTo>
                    <a:pt x="4033" y="8066"/>
                    <a:pt x="4191" y="7908"/>
                    <a:pt x="4191" y="7719"/>
                  </a:cubicBezTo>
                  <a:cubicBezTo>
                    <a:pt x="4191" y="7530"/>
                    <a:pt x="4033" y="7373"/>
                    <a:pt x="3813" y="7373"/>
                  </a:cubicBezTo>
                  <a:lnTo>
                    <a:pt x="3466" y="7373"/>
                  </a:lnTo>
                  <a:lnTo>
                    <a:pt x="3466" y="6270"/>
                  </a:lnTo>
                  <a:cubicBezTo>
                    <a:pt x="3466" y="6176"/>
                    <a:pt x="3498" y="6050"/>
                    <a:pt x="3592" y="6018"/>
                  </a:cubicBezTo>
                  <a:lnTo>
                    <a:pt x="4128" y="5420"/>
                  </a:lnTo>
                  <a:cubicBezTo>
                    <a:pt x="4600" y="4947"/>
                    <a:pt x="4852" y="4380"/>
                    <a:pt x="4852" y="3687"/>
                  </a:cubicBezTo>
                  <a:lnTo>
                    <a:pt x="4852" y="347"/>
                  </a:lnTo>
                  <a:cubicBezTo>
                    <a:pt x="4852" y="158"/>
                    <a:pt x="4695" y="1"/>
                    <a:pt x="4506"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5"/>
            <p:cNvSpPr/>
            <p:nvPr/>
          </p:nvSpPr>
          <p:spPr>
            <a:xfrm>
              <a:off x="-28069875" y="3271375"/>
              <a:ext cx="122875" cy="200075"/>
            </a:xfrm>
            <a:custGeom>
              <a:rect b="b" l="l" r="r" t="t"/>
              <a:pathLst>
                <a:path extrusionOk="0" h="8003" w="4915">
                  <a:moveTo>
                    <a:pt x="347" y="1"/>
                  </a:moveTo>
                  <a:cubicBezTo>
                    <a:pt x="158" y="1"/>
                    <a:pt x="0" y="158"/>
                    <a:pt x="0" y="379"/>
                  </a:cubicBezTo>
                  <a:lnTo>
                    <a:pt x="0" y="3718"/>
                  </a:lnTo>
                  <a:cubicBezTo>
                    <a:pt x="0" y="4348"/>
                    <a:pt x="221" y="4979"/>
                    <a:pt x="693" y="5451"/>
                  </a:cubicBezTo>
                  <a:lnTo>
                    <a:pt x="1323" y="5955"/>
                  </a:lnTo>
                  <a:cubicBezTo>
                    <a:pt x="1418" y="6018"/>
                    <a:pt x="1449" y="6113"/>
                    <a:pt x="1449" y="6207"/>
                  </a:cubicBezTo>
                  <a:lnTo>
                    <a:pt x="1449" y="7310"/>
                  </a:lnTo>
                  <a:lnTo>
                    <a:pt x="1103" y="7310"/>
                  </a:lnTo>
                  <a:cubicBezTo>
                    <a:pt x="882" y="7310"/>
                    <a:pt x="725" y="7467"/>
                    <a:pt x="725" y="7656"/>
                  </a:cubicBezTo>
                  <a:cubicBezTo>
                    <a:pt x="725" y="7845"/>
                    <a:pt x="882" y="8003"/>
                    <a:pt x="1103" y="8003"/>
                  </a:cubicBezTo>
                  <a:lnTo>
                    <a:pt x="4915" y="8003"/>
                  </a:lnTo>
                  <a:lnTo>
                    <a:pt x="4915" y="5829"/>
                  </a:lnTo>
                  <a:lnTo>
                    <a:pt x="4190" y="5168"/>
                  </a:lnTo>
                  <a:cubicBezTo>
                    <a:pt x="4190" y="5357"/>
                    <a:pt x="4033" y="5514"/>
                    <a:pt x="3844" y="5514"/>
                  </a:cubicBezTo>
                  <a:cubicBezTo>
                    <a:pt x="3655" y="5514"/>
                    <a:pt x="3497" y="5357"/>
                    <a:pt x="3497" y="5168"/>
                  </a:cubicBezTo>
                  <a:lnTo>
                    <a:pt x="3497" y="4411"/>
                  </a:lnTo>
                  <a:cubicBezTo>
                    <a:pt x="3497" y="3876"/>
                    <a:pt x="3214" y="3372"/>
                    <a:pt x="2741" y="3057"/>
                  </a:cubicBezTo>
                  <a:cubicBezTo>
                    <a:pt x="2458" y="2899"/>
                    <a:pt x="2143" y="2773"/>
                    <a:pt x="1796" y="2773"/>
                  </a:cubicBezTo>
                  <a:cubicBezTo>
                    <a:pt x="1607" y="2773"/>
                    <a:pt x="1449" y="2616"/>
                    <a:pt x="1449" y="2427"/>
                  </a:cubicBezTo>
                  <a:lnTo>
                    <a:pt x="1449" y="1229"/>
                  </a:lnTo>
                  <a:cubicBezTo>
                    <a:pt x="1449" y="473"/>
                    <a:pt x="945" y="1"/>
                    <a:pt x="347"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7" name="Google Shape;87;p5"/>
          <p:cNvGrpSpPr/>
          <p:nvPr/>
        </p:nvGrpSpPr>
        <p:grpSpPr>
          <a:xfrm>
            <a:off x="2481811" y="1442404"/>
            <a:ext cx="351880" cy="352803"/>
            <a:chOff x="-23615075" y="3148525"/>
            <a:chExt cx="295375" cy="296150"/>
          </a:xfrm>
        </p:grpSpPr>
        <p:sp>
          <p:nvSpPr>
            <p:cNvPr id="88" name="Google Shape;88;p5"/>
            <p:cNvSpPr/>
            <p:nvPr/>
          </p:nvSpPr>
          <p:spPr>
            <a:xfrm>
              <a:off x="-23493775" y="3183950"/>
              <a:ext cx="52775" cy="53600"/>
            </a:xfrm>
            <a:custGeom>
              <a:rect b="b" l="l" r="r" t="t"/>
              <a:pathLst>
                <a:path extrusionOk="0" h="2144" w="2111">
                  <a:moveTo>
                    <a:pt x="1040" y="1"/>
                  </a:moveTo>
                  <a:cubicBezTo>
                    <a:pt x="851" y="1"/>
                    <a:pt x="693" y="158"/>
                    <a:pt x="693" y="347"/>
                  </a:cubicBezTo>
                  <a:lnTo>
                    <a:pt x="693" y="725"/>
                  </a:lnTo>
                  <a:lnTo>
                    <a:pt x="347" y="725"/>
                  </a:lnTo>
                  <a:cubicBezTo>
                    <a:pt x="158" y="725"/>
                    <a:pt x="0" y="883"/>
                    <a:pt x="0" y="1072"/>
                  </a:cubicBezTo>
                  <a:cubicBezTo>
                    <a:pt x="0" y="1261"/>
                    <a:pt x="158" y="1418"/>
                    <a:pt x="347" y="1418"/>
                  </a:cubicBezTo>
                  <a:lnTo>
                    <a:pt x="693" y="1418"/>
                  </a:lnTo>
                  <a:lnTo>
                    <a:pt x="693" y="1765"/>
                  </a:lnTo>
                  <a:cubicBezTo>
                    <a:pt x="693" y="1986"/>
                    <a:pt x="851" y="2143"/>
                    <a:pt x="1040" y="2143"/>
                  </a:cubicBezTo>
                  <a:cubicBezTo>
                    <a:pt x="1260" y="2143"/>
                    <a:pt x="1418" y="1986"/>
                    <a:pt x="1418" y="1765"/>
                  </a:cubicBezTo>
                  <a:lnTo>
                    <a:pt x="1418" y="1418"/>
                  </a:lnTo>
                  <a:lnTo>
                    <a:pt x="1764" y="1418"/>
                  </a:lnTo>
                  <a:cubicBezTo>
                    <a:pt x="1953" y="1418"/>
                    <a:pt x="2111" y="1261"/>
                    <a:pt x="2111" y="1072"/>
                  </a:cubicBezTo>
                  <a:cubicBezTo>
                    <a:pt x="2111" y="883"/>
                    <a:pt x="1953" y="725"/>
                    <a:pt x="1764" y="725"/>
                  </a:cubicBezTo>
                  <a:lnTo>
                    <a:pt x="1418" y="725"/>
                  </a:lnTo>
                  <a:lnTo>
                    <a:pt x="1418" y="347"/>
                  </a:lnTo>
                  <a:cubicBezTo>
                    <a:pt x="1418" y="158"/>
                    <a:pt x="1260" y="1"/>
                    <a:pt x="1040"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5"/>
            <p:cNvSpPr/>
            <p:nvPr/>
          </p:nvSpPr>
          <p:spPr>
            <a:xfrm>
              <a:off x="-23615075" y="3268225"/>
              <a:ext cx="34675" cy="173300"/>
            </a:xfrm>
            <a:custGeom>
              <a:rect b="b" l="l" r="r" t="t"/>
              <a:pathLst>
                <a:path extrusionOk="0" h="6932" w="1387">
                  <a:moveTo>
                    <a:pt x="1008" y="1"/>
                  </a:moveTo>
                  <a:cubicBezTo>
                    <a:pt x="441" y="1"/>
                    <a:pt x="0" y="473"/>
                    <a:pt x="0" y="1040"/>
                  </a:cubicBezTo>
                  <a:lnTo>
                    <a:pt x="0" y="6585"/>
                  </a:lnTo>
                  <a:cubicBezTo>
                    <a:pt x="0" y="6774"/>
                    <a:pt x="158" y="6932"/>
                    <a:pt x="347" y="6932"/>
                  </a:cubicBezTo>
                  <a:lnTo>
                    <a:pt x="1386" y="6932"/>
                  </a:lnTo>
                  <a:lnTo>
                    <a:pt x="1386" y="4285"/>
                  </a:lnTo>
                  <a:lnTo>
                    <a:pt x="662" y="4285"/>
                  </a:lnTo>
                  <a:lnTo>
                    <a:pt x="662" y="3561"/>
                  </a:lnTo>
                  <a:lnTo>
                    <a:pt x="1386" y="3561"/>
                  </a:lnTo>
                  <a:lnTo>
                    <a:pt x="1386" y="2868"/>
                  </a:lnTo>
                  <a:lnTo>
                    <a:pt x="662" y="2868"/>
                  </a:lnTo>
                  <a:lnTo>
                    <a:pt x="662" y="2143"/>
                  </a:lnTo>
                  <a:lnTo>
                    <a:pt x="1386" y="2143"/>
                  </a:lnTo>
                  <a:lnTo>
                    <a:pt x="1386" y="1418"/>
                  </a:lnTo>
                  <a:lnTo>
                    <a:pt x="662" y="1418"/>
                  </a:lnTo>
                  <a:lnTo>
                    <a:pt x="662" y="1072"/>
                  </a:lnTo>
                  <a:cubicBezTo>
                    <a:pt x="662" y="883"/>
                    <a:pt x="819" y="725"/>
                    <a:pt x="1008" y="725"/>
                  </a:cubicBezTo>
                  <a:lnTo>
                    <a:pt x="1386" y="725"/>
                  </a:lnTo>
                  <a:lnTo>
                    <a:pt x="1386" y="1"/>
                  </a:ln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5"/>
            <p:cNvSpPr/>
            <p:nvPr/>
          </p:nvSpPr>
          <p:spPr>
            <a:xfrm>
              <a:off x="-23354375" y="3270600"/>
              <a:ext cx="34675" cy="173300"/>
            </a:xfrm>
            <a:custGeom>
              <a:rect b="b" l="l" r="r" t="t"/>
              <a:pathLst>
                <a:path extrusionOk="0" h="6932" w="1387">
                  <a:moveTo>
                    <a:pt x="0" y="0"/>
                  </a:moveTo>
                  <a:lnTo>
                    <a:pt x="0" y="725"/>
                  </a:lnTo>
                  <a:lnTo>
                    <a:pt x="347" y="725"/>
                  </a:lnTo>
                  <a:cubicBezTo>
                    <a:pt x="568" y="725"/>
                    <a:pt x="725" y="882"/>
                    <a:pt x="725" y="1071"/>
                  </a:cubicBezTo>
                  <a:lnTo>
                    <a:pt x="725" y="1418"/>
                  </a:lnTo>
                  <a:lnTo>
                    <a:pt x="0" y="1418"/>
                  </a:lnTo>
                  <a:lnTo>
                    <a:pt x="0" y="2143"/>
                  </a:lnTo>
                  <a:lnTo>
                    <a:pt x="725" y="2143"/>
                  </a:lnTo>
                  <a:lnTo>
                    <a:pt x="725" y="2836"/>
                  </a:lnTo>
                  <a:lnTo>
                    <a:pt x="0" y="2836"/>
                  </a:lnTo>
                  <a:lnTo>
                    <a:pt x="0" y="3560"/>
                  </a:lnTo>
                  <a:lnTo>
                    <a:pt x="725" y="3560"/>
                  </a:lnTo>
                  <a:lnTo>
                    <a:pt x="725" y="4253"/>
                  </a:lnTo>
                  <a:lnTo>
                    <a:pt x="0" y="4253"/>
                  </a:lnTo>
                  <a:lnTo>
                    <a:pt x="0" y="6931"/>
                  </a:lnTo>
                  <a:lnTo>
                    <a:pt x="1040" y="6931"/>
                  </a:lnTo>
                  <a:cubicBezTo>
                    <a:pt x="1229" y="6931"/>
                    <a:pt x="1387" y="6774"/>
                    <a:pt x="1387" y="6585"/>
                  </a:cubicBezTo>
                  <a:lnTo>
                    <a:pt x="1387" y="1040"/>
                  </a:lnTo>
                  <a:cubicBezTo>
                    <a:pt x="1387" y="441"/>
                    <a:pt x="914" y="0"/>
                    <a:pt x="347"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5"/>
            <p:cNvSpPr/>
            <p:nvPr/>
          </p:nvSpPr>
          <p:spPr>
            <a:xfrm>
              <a:off x="-23562300" y="3148525"/>
              <a:ext cx="191400" cy="296150"/>
            </a:xfrm>
            <a:custGeom>
              <a:rect b="b" l="l" r="r" t="t"/>
              <a:pathLst>
                <a:path extrusionOk="0" h="11846" w="7656">
                  <a:moveTo>
                    <a:pt x="5545" y="662"/>
                  </a:moveTo>
                  <a:lnTo>
                    <a:pt x="5545" y="1764"/>
                  </a:lnTo>
                  <a:lnTo>
                    <a:pt x="5545" y="4222"/>
                  </a:lnTo>
                  <a:lnTo>
                    <a:pt x="2079" y="4222"/>
                  </a:lnTo>
                  <a:lnTo>
                    <a:pt x="2079" y="1764"/>
                  </a:lnTo>
                  <a:lnTo>
                    <a:pt x="2079" y="662"/>
                  </a:lnTo>
                  <a:close/>
                  <a:moveTo>
                    <a:pt x="3434" y="4883"/>
                  </a:moveTo>
                  <a:lnTo>
                    <a:pt x="3434" y="5608"/>
                  </a:lnTo>
                  <a:lnTo>
                    <a:pt x="2079" y="5608"/>
                  </a:lnTo>
                  <a:lnTo>
                    <a:pt x="2079" y="4883"/>
                  </a:lnTo>
                  <a:close/>
                  <a:moveTo>
                    <a:pt x="5513" y="4883"/>
                  </a:moveTo>
                  <a:lnTo>
                    <a:pt x="5513" y="5608"/>
                  </a:lnTo>
                  <a:lnTo>
                    <a:pt x="4159" y="5608"/>
                  </a:lnTo>
                  <a:lnTo>
                    <a:pt x="4159" y="4883"/>
                  </a:lnTo>
                  <a:close/>
                  <a:moveTo>
                    <a:pt x="3434" y="6301"/>
                  </a:moveTo>
                  <a:lnTo>
                    <a:pt x="3434" y="7026"/>
                  </a:lnTo>
                  <a:lnTo>
                    <a:pt x="2079" y="7026"/>
                  </a:lnTo>
                  <a:lnTo>
                    <a:pt x="2079" y="6301"/>
                  </a:lnTo>
                  <a:close/>
                  <a:moveTo>
                    <a:pt x="5513" y="6301"/>
                  </a:moveTo>
                  <a:lnTo>
                    <a:pt x="5513" y="7026"/>
                  </a:lnTo>
                  <a:lnTo>
                    <a:pt x="4159" y="7026"/>
                  </a:lnTo>
                  <a:lnTo>
                    <a:pt x="4159" y="6301"/>
                  </a:lnTo>
                  <a:close/>
                  <a:moveTo>
                    <a:pt x="3434" y="7687"/>
                  </a:moveTo>
                  <a:lnTo>
                    <a:pt x="3434" y="8380"/>
                  </a:lnTo>
                  <a:lnTo>
                    <a:pt x="2079" y="8380"/>
                  </a:lnTo>
                  <a:lnTo>
                    <a:pt x="2079" y="7687"/>
                  </a:lnTo>
                  <a:close/>
                  <a:moveTo>
                    <a:pt x="5513" y="7687"/>
                  </a:moveTo>
                  <a:lnTo>
                    <a:pt x="5513" y="8380"/>
                  </a:lnTo>
                  <a:lnTo>
                    <a:pt x="4159" y="8380"/>
                  </a:lnTo>
                  <a:lnTo>
                    <a:pt x="4159" y="7687"/>
                  </a:lnTo>
                  <a:close/>
                  <a:moveTo>
                    <a:pt x="1733" y="0"/>
                  </a:moveTo>
                  <a:cubicBezTo>
                    <a:pt x="1544" y="0"/>
                    <a:pt x="1386" y="158"/>
                    <a:pt x="1386" y="347"/>
                  </a:cubicBezTo>
                  <a:lnTo>
                    <a:pt x="1386" y="1449"/>
                  </a:lnTo>
                  <a:lnTo>
                    <a:pt x="1040" y="1449"/>
                  </a:lnTo>
                  <a:cubicBezTo>
                    <a:pt x="441" y="1449"/>
                    <a:pt x="0" y="1922"/>
                    <a:pt x="0" y="2489"/>
                  </a:cubicBezTo>
                  <a:lnTo>
                    <a:pt x="0" y="11846"/>
                  </a:lnTo>
                  <a:lnTo>
                    <a:pt x="2804" y="11846"/>
                  </a:lnTo>
                  <a:lnTo>
                    <a:pt x="2804" y="10491"/>
                  </a:lnTo>
                  <a:lnTo>
                    <a:pt x="4883" y="10491"/>
                  </a:lnTo>
                  <a:cubicBezTo>
                    <a:pt x="4852" y="10586"/>
                    <a:pt x="4852" y="11688"/>
                    <a:pt x="4852" y="11846"/>
                  </a:cubicBezTo>
                  <a:lnTo>
                    <a:pt x="7656" y="11846"/>
                  </a:lnTo>
                  <a:lnTo>
                    <a:pt x="7656" y="2489"/>
                  </a:lnTo>
                  <a:cubicBezTo>
                    <a:pt x="7656" y="1890"/>
                    <a:pt x="7183" y="1449"/>
                    <a:pt x="6616" y="1449"/>
                  </a:cubicBezTo>
                  <a:lnTo>
                    <a:pt x="6270" y="1449"/>
                  </a:lnTo>
                  <a:lnTo>
                    <a:pt x="6270" y="347"/>
                  </a:lnTo>
                  <a:cubicBezTo>
                    <a:pt x="6270" y="158"/>
                    <a:pt x="6112" y="0"/>
                    <a:pt x="5923"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2" name="Google Shape;92;p5"/>
          <p:cNvGrpSpPr/>
          <p:nvPr/>
        </p:nvGrpSpPr>
        <p:grpSpPr>
          <a:xfrm>
            <a:off x="6720584" y="1416622"/>
            <a:ext cx="350079" cy="350079"/>
            <a:chOff x="583100" y="3982600"/>
            <a:chExt cx="296175" cy="296175"/>
          </a:xfrm>
        </p:grpSpPr>
        <p:sp>
          <p:nvSpPr>
            <p:cNvPr id="93" name="Google Shape;93;p5"/>
            <p:cNvSpPr/>
            <p:nvPr/>
          </p:nvSpPr>
          <p:spPr>
            <a:xfrm>
              <a:off x="694925" y="3982600"/>
              <a:ext cx="70925" cy="68550"/>
            </a:xfrm>
            <a:custGeom>
              <a:rect b="b" l="l" r="r" t="t"/>
              <a:pathLst>
                <a:path extrusionOk="0" h="2742" w="2837">
                  <a:moveTo>
                    <a:pt x="1419" y="1"/>
                  </a:moveTo>
                  <a:cubicBezTo>
                    <a:pt x="631" y="1"/>
                    <a:pt x="1" y="599"/>
                    <a:pt x="1" y="1355"/>
                  </a:cubicBezTo>
                  <a:cubicBezTo>
                    <a:pt x="1" y="2143"/>
                    <a:pt x="631" y="2742"/>
                    <a:pt x="1419" y="2742"/>
                  </a:cubicBezTo>
                  <a:cubicBezTo>
                    <a:pt x="2206" y="2742"/>
                    <a:pt x="2836" y="2143"/>
                    <a:pt x="2836" y="1355"/>
                  </a:cubicBezTo>
                  <a:cubicBezTo>
                    <a:pt x="2836" y="599"/>
                    <a:pt x="2206" y="1"/>
                    <a:pt x="1419"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5"/>
            <p:cNvSpPr/>
            <p:nvPr/>
          </p:nvSpPr>
          <p:spPr>
            <a:xfrm>
              <a:off x="609075" y="4139350"/>
              <a:ext cx="69350" cy="68525"/>
            </a:xfrm>
            <a:custGeom>
              <a:rect b="b" l="l" r="r" t="t"/>
              <a:pathLst>
                <a:path extrusionOk="0" h="2741" w="2774">
                  <a:moveTo>
                    <a:pt x="1387" y="0"/>
                  </a:moveTo>
                  <a:cubicBezTo>
                    <a:pt x="631" y="0"/>
                    <a:pt x="1" y="630"/>
                    <a:pt x="1" y="1355"/>
                  </a:cubicBezTo>
                  <a:cubicBezTo>
                    <a:pt x="1" y="2111"/>
                    <a:pt x="631" y="2741"/>
                    <a:pt x="1387" y="2741"/>
                  </a:cubicBezTo>
                  <a:cubicBezTo>
                    <a:pt x="2143" y="2741"/>
                    <a:pt x="2773" y="2111"/>
                    <a:pt x="2773" y="1355"/>
                  </a:cubicBezTo>
                  <a:cubicBezTo>
                    <a:pt x="2773" y="630"/>
                    <a:pt x="2143" y="0"/>
                    <a:pt x="1387"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5"/>
            <p:cNvSpPr/>
            <p:nvPr/>
          </p:nvSpPr>
          <p:spPr>
            <a:xfrm>
              <a:off x="783925" y="4140125"/>
              <a:ext cx="68550" cy="68550"/>
            </a:xfrm>
            <a:custGeom>
              <a:rect b="b" l="l" r="r" t="t"/>
              <a:pathLst>
                <a:path extrusionOk="0" h="2742" w="2742">
                  <a:moveTo>
                    <a:pt x="1356" y="1"/>
                  </a:moveTo>
                  <a:cubicBezTo>
                    <a:pt x="631" y="1"/>
                    <a:pt x="1" y="631"/>
                    <a:pt x="1" y="1387"/>
                  </a:cubicBezTo>
                  <a:cubicBezTo>
                    <a:pt x="1" y="2111"/>
                    <a:pt x="631" y="2741"/>
                    <a:pt x="1356" y="2741"/>
                  </a:cubicBezTo>
                  <a:cubicBezTo>
                    <a:pt x="2112" y="2741"/>
                    <a:pt x="2742" y="2111"/>
                    <a:pt x="2742" y="1387"/>
                  </a:cubicBezTo>
                  <a:cubicBezTo>
                    <a:pt x="2742" y="631"/>
                    <a:pt x="2112" y="1"/>
                    <a:pt x="1356"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5"/>
            <p:cNvSpPr/>
            <p:nvPr/>
          </p:nvSpPr>
          <p:spPr>
            <a:xfrm>
              <a:off x="583100" y="4207075"/>
              <a:ext cx="122100" cy="71700"/>
            </a:xfrm>
            <a:custGeom>
              <a:rect b="b" l="l" r="r" t="t"/>
              <a:pathLst>
                <a:path extrusionOk="0" h="2868" w="4884">
                  <a:moveTo>
                    <a:pt x="819" y="0"/>
                  </a:moveTo>
                  <a:cubicBezTo>
                    <a:pt x="347" y="442"/>
                    <a:pt x="0" y="1072"/>
                    <a:pt x="0" y="1796"/>
                  </a:cubicBezTo>
                  <a:lnTo>
                    <a:pt x="0" y="2521"/>
                  </a:lnTo>
                  <a:cubicBezTo>
                    <a:pt x="0" y="2710"/>
                    <a:pt x="158" y="2867"/>
                    <a:pt x="347" y="2867"/>
                  </a:cubicBezTo>
                  <a:lnTo>
                    <a:pt x="4505" y="2867"/>
                  </a:lnTo>
                  <a:cubicBezTo>
                    <a:pt x="4726" y="2867"/>
                    <a:pt x="4883" y="2710"/>
                    <a:pt x="4883" y="2521"/>
                  </a:cubicBezTo>
                  <a:lnTo>
                    <a:pt x="4883" y="1796"/>
                  </a:lnTo>
                  <a:cubicBezTo>
                    <a:pt x="4883" y="1103"/>
                    <a:pt x="4568" y="442"/>
                    <a:pt x="4033" y="0"/>
                  </a:cubicBezTo>
                  <a:cubicBezTo>
                    <a:pt x="3655" y="473"/>
                    <a:pt x="3088" y="788"/>
                    <a:pt x="2426" y="788"/>
                  </a:cubicBezTo>
                  <a:cubicBezTo>
                    <a:pt x="1796" y="788"/>
                    <a:pt x="1197" y="473"/>
                    <a:pt x="819"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5"/>
            <p:cNvSpPr/>
            <p:nvPr/>
          </p:nvSpPr>
          <p:spPr>
            <a:xfrm>
              <a:off x="669725" y="4049550"/>
              <a:ext cx="122900" cy="72475"/>
            </a:xfrm>
            <a:custGeom>
              <a:rect b="b" l="l" r="r" t="t"/>
              <a:pathLst>
                <a:path extrusionOk="0" h="2899" w="4916">
                  <a:moveTo>
                    <a:pt x="851" y="1"/>
                  </a:moveTo>
                  <a:cubicBezTo>
                    <a:pt x="347" y="442"/>
                    <a:pt x="1" y="1103"/>
                    <a:pt x="1" y="1796"/>
                  </a:cubicBezTo>
                  <a:lnTo>
                    <a:pt x="1" y="2552"/>
                  </a:lnTo>
                  <a:cubicBezTo>
                    <a:pt x="1" y="2741"/>
                    <a:pt x="158" y="2899"/>
                    <a:pt x="347" y="2899"/>
                  </a:cubicBezTo>
                  <a:lnTo>
                    <a:pt x="4537" y="2899"/>
                  </a:lnTo>
                  <a:cubicBezTo>
                    <a:pt x="4758" y="2899"/>
                    <a:pt x="4915" y="2741"/>
                    <a:pt x="4915" y="2552"/>
                  </a:cubicBezTo>
                  <a:lnTo>
                    <a:pt x="4915" y="1796"/>
                  </a:lnTo>
                  <a:cubicBezTo>
                    <a:pt x="4915" y="1103"/>
                    <a:pt x="4600" y="442"/>
                    <a:pt x="4065" y="1"/>
                  </a:cubicBezTo>
                  <a:cubicBezTo>
                    <a:pt x="3687" y="473"/>
                    <a:pt x="3088" y="788"/>
                    <a:pt x="2458" y="788"/>
                  </a:cubicBezTo>
                  <a:cubicBezTo>
                    <a:pt x="1828" y="788"/>
                    <a:pt x="1198" y="473"/>
                    <a:pt x="851" y="1"/>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5"/>
            <p:cNvSpPr/>
            <p:nvPr/>
          </p:nvSpPr>
          <p:spPr>
            <a:xfrm>
              <a:off x="757150" y="4207075"/>
              <a:ext cx="122125" cy="71700"/>
            </a:xfrm>
            <a:custGeom>
              <a:rect b="b" l="l" r="r" t="t"/>
              <a:pathLst>
                <a:path extrusionOk="0" h="2868" w="4885">
                  <a:moveTo>
                    <a:pt x="820" y="0"/>
                  </a:moveTo>
                  <a:cubicBezTo>
                    <a:pt x="316" y="442"/>
                    <a:pt x="1" y="1103"/>
                    <a:pt x="1" y="1796"/>
                  </a:cubicBezTo>
                  <a:lnTo>
                    <a:pt x="1" y="2521"/>
                  </a:lnTo>
                  <a:cubicBezTo>
                    <a:pt x="1" y="2710"/>
                    <a:pt x="158" y="2867"/>
                    <a:pt x="347" y="2867"/>
                  </a:cubicBezTo>
                  <a:lnTo>
                    <a:pt x="4506" y="2867"/>
                  </a:lnTo>
                  <a:cubicBezTo>
                    <a:pt x="4727" y="2867"/>
                    <a:pt x="4884" y="2710"/>
                    <a:pt x="4884" y="2521"/>
                  </a:cubicBezTo>
                  <a:lnTo>
                    <a:pt x="4884" y="1796"/>
                  </a:lnTo>
                  <a:cubicBezTo>
                    <a:pt x="4884" y="1103"/>
                    <a:pt x="4569" y="442"/>
                    <a:pt x="4033" y="0"/>
                  </a:cubicBezTo>
                  <a:cubicBezTo>
                    <a:pt x="3655" y="473"/>
                    <a:pt x="3088" y="788"/>
                    <a:pt x="2427" y="788"/>
                  </a:cubicBezTo>
                  <a:cubicBezTo>
                    <a:pt x="1797" y="788"/>
                    <a:pt x="1198" y="473"/>
                    <a:pt x="820" y="0"/>
                  </a:cubicBez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5"/>
            <p:cNvSpPr/>
            <p:nvPr/>
          </p:nvSpPr>
          <p:spPr>
            <a:xfrm>
              <a:off x="691775" y="4139350"/>
              <a:ext cx="77225" cy="64600"/>
            </a:xfrm>
            <a:custGeom>
              <a:rect b="b" l="l" r="r" t="t"/>
              <a:pathLst>
                <a:path extrusionOk="0" h="2584" w="3089">
                  <a:moveTo>
                    <a:pt x="1198" y="0"/>
                  </a:moveTo>
                  <a:lnTo>
                    <a:pt x="1198" y="882"/>
                  </a:lnTo>
                  <a:lnTo>
                    <a:pt x="1" y="2079"/>
                  </a:lnTo>
                  <a:cubicBezTo>
                    <a:pt x="221" y="2237"/>
                    <a:pt x="284" y="2300"/>
                    <a:pt x="473" y="2583"/>
                  </a:cubicBezTo>
                  <a:lnTo>
                    <a:pt x="1545" y="1575"/>
                  </a:lnTo>
                  <a:lnTo>
                    <a:pt x="2616" y="2583"/>
                  </a:lnTo>
                  <a:cubicBezTo>
                    <a:pt x="2773" y="2394"/>
                    <a:pt x="2931" y="2237"/>
                    <a:pt x="3088" y="2111"/>
                  </a:cubicBezTo>
                  <a:lnTo>
                    <a:pt x="1891" y="882"/>
                  </a:lnTo>
                  <a:lnTo>
                    <a:pt x="1891" y="0"/>
                  </a:lnTo>
                  <a:close/>
                </a:path>
              </a:pathLst>
            </a:custGeom>
            <a:solidFill>
              <a:srgbClr val="869FB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cxnSp>
        <p:nvCxnSpPr>
          <p:cNvPr id="100" name="Google Shape;100;p5"/>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g32a8077de46_0_17"/>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3000"/>
              <a:buNone/>
            </a:pPr>
            <a:r>
              <a:rPr lang="en"/>
              <a:t>PFACs Support Organizational Priorities</a:t>
            </a:r>
            <a:endParaRPr/>
          </a:p>
        </p:txBody>
      </p:sp>
      <p:sp>
        <p:nvSpPr>
          <p:cNvPr id="106" name="Google Shape;106;g32a8077de46_0_17"/>
          <p:cNvSpPr txBox="1"/>
          <p:nvPr>
            <p:ph idx="1" type="body"/>
          </p:nvPr>
        </p:nvSpPr>
        <p:spPr>
          <a:xfrm>
            <a:off x="383962" y="1210416"/>
            <a:ext cx="8368200" cy="3078900"/>
          </a:xfrm>
          <a:prstGeom prst="rect">
            <a:avLst/>
          </a:prstGeom>
          <a:noFill/>
          <a:ln>
            <a:noFill/>
          </a:ln>
        </p:spPr>
        <p:txBody>
          <a:bodyPr anchorCtr="0" anchor="t" bIns="91425" lIns="91425" spcFirstLastPara="1" rIns="91425" wrap="square" tIns="91425">
            <a:normAutofit/>
          </a:bodyPr>
          <a:lstStyle/>
          <a:p>
            <a:pPr indent="0" lvl="0" marL="0" marR="0" rtl="0" algn="l">
              <a:lnSpc>
                <a:spcPct val="115000"/>
              </a:lnSpc>
              <a:spcBef>
                <a:spcPts val="0"/>
              </a:spcBef>
              <a:spcAft>
                <a:spcPts val="0"/>
              </a:spcAft>
              <a:buSzPts val="1800"/>
              <a:buNone/>
            </a:pPr>
            <a:r>
              <a:rPr b="1" lang="en" sz="1500">
                <a:solidFill>
                  <a:srgbClr val="1B75BC"/>
                </a:solidFill>
                <a:latin typeface="Roboto"/>
                <a:ea typeface="Roboto"/>
                <a:cs typeface="Roboto"/>
                <a:sym typeface="Roboto"/>
              </a:rPr>
              <a:t>Increasing the representativeness of our PFAC and PFA </a:t>
            </a:r>
            <a:r>
              <a:rPr b="1" lang="en" sz="1500">
                <a:solidFill>
                  <a:srgbClr val="1B75BC"/>
                </a:solidFill>
              </a:rPr>
              <a:t>p</a:t>
            </a:r>
            <a:r>
              <a:rPr b="1" lang="en" sz="1500">
                <a:solidFill>
                  <a:srgbClr val="1B75BC"/>
                </a:solidFill>
                <a:latin typeface="Roboto"/>
                <a:ea typeface="Roboto"/>
                <a:cs typeface="Roboto"/>
                <a:sym typeface="Roboto"/>
              </a:rPr>
              <a:t>rogram aligns with key organizational priorities such as (replace sample bullets with strategic priorities for YOUR organization):</a:t>
            </a:r>
            <a:br>
              <a:rPr b="1" lang="en" sz="1500">
                <a:solidFill>
                  <a:srgbClr val="1B75BC"/>
                </a:solidFill>
                <a:latin typeface="Roboto"/>
                <a:ea typeface="Roboto"/>
                <a:cs typeface="Roboto"/>
                <a:sym typeface="Roboto"/>
              </a:rPr>
            </a:br>
            <a:endParaRPr b="1" sz="600">
              <a:solidFill>
                <a:srgbClr val="1B75BC"/>
              </a:solidFill>
              <a:latin typeface="Roboto"/>
              <a:ea typeface="Roboto"/>
              <a:cs typeface="Roboto"/>
              <a:sym typeface="Roboto"/>
            </a:endParaRPr>
          </a:p>
          <a:p>
            <a:pPr indent="-306307" lvl="0" marL="457200" marR="0" rtl="0" algn="l">
              <a:lnSpc>
                <a:spcPct val="100000"/>
              </a:lnSpc>
              <a:spcBef>
                <a:spcPts val="600"/>
              </a:spcBef>
              <a:spcAft>
                <a:spcPts val="0"/>
              </a:spcAft>
              <a:buClr>
                <a:srgbClr val="C48CFF"/>
              </a:buClr>
              <a:buSzPts val="1500"/>
              <a:buChar char="●"/>
            </a:pPr>
            <a:r>
              <a:rPr lang="en" sz="1500"/>
              <a:t>Building a new ambulatory center in an underserved community</a:t>
            </a:r>
            <a:endParaRPr sz="1500"/>
          </a:p>
          <a:p>
            <a:pPr indent="-306307" lvl="0" marL="457200" marR="0" rtl="0" algn="l">
              <a:lnSpc>
                <a:spcPct val="100000"/>
              </a:lnSpc>
              <a:spcBef>
                <a:spcPts val="1200"/>
              </a:spcBef>
              <a:spcAft>
                <a:spcPts val="0"/>
              </a:spcAft>
              <a:buClr>
                <a:srgbClr val="C48CFF"/>
              </a:buClr>
              <a:buSzPts val="1500"/>
              <a:buChar char="●"/>
            </a:pPr>
            <a:r>
              <a:rPr lang="en" sz="1500"/>
              <a:t>Redesigning workflow for urgent care and emergency care</a:t>
            </a:r>
            <a:endParaRPr sz="1500"/>
          </a:p>
          <a:p>
            <a:pPr indent="-306307" lvl="0" marL="457200" marR="0" rtl="0" algn="l">
              <a:lnSpc>
                <a:spcPct val="100000"/>
              </a:lnSpc>
              <a:spcBef>
                <a:spcPts val="1200"/>
              </a:spcBef>
              <a:spcAft>
                <a:spcPts val="0"/>
              </a:spcAft>
              <a:buClr>
                <a:srgbClr val="C48CFF"/>
              </a:buClr>
              <a:buSzPts val="1500"/>
              <a:buChar char="●"/>
            </a:pPr>
            <a:r>
              <a:rPr lang="en" sz="1500"/>
              <a:t>Developing new behavioral health services</a:t>
            </a:r>
            <a:endParaRPr sz="1500"/>
          </a:p>
          <a:p>
            <a:pPr indent="-306307" lvl="0" marL="457200" marR="0" rtl="0" algn="l">
              <a:lnSpc>
                <a:spcPct val="100000"/>
              </a:lnSpc>
              <a:spcBef>
                <a:spcPts val="1200"/>
              </a:spcBef>
              <a:spcAft>
                <a:spcPts val="0"/>
              </a:spcAft>
              <a:buClr>
                <a:srgbClr val="C48CFF"/>
              </a:buClr>
              <a:buSzPts val="1500"/>
              <a:buChar char="●"/>
            </a:pPr>
            <a:r>
              <a:rPr lang="en" sz="1500"/>
              <a:t>Expanding a specialty service line with state- or province-wide referrals</a:t>
            </a:r>
            <a:endParaRPr sz="1500"/>
          </a:p>
          <a:p>
            <a:pPr indent="-306307" lvl="0" marL="457200" marR="0" rtl="0" algn="l">
              <a:lnSpc>
                <a:spcPct val="100000"/>
              </a:lnSpc>
              <a:spcBef>
                <a:spcPts val="1200"/>
              </a:spcBef>
              <a:spcAft>
                <a:spcPts val="0"/>
              </a:spcAft>
              <a:buClr>
                <a:srgbClr val="C48CFF"/>
              </a:buClr>
              <a:buSzPts val="1500"/>
              <a:buChar char="●"/>
            </a:pPr>
            <a:r>
              <a:rPr lang="en" sz="1500"/>
              <a:t>Having advisors who bring a range of experiences and perspective related to hospital strategic priorities enhances the efficiency and effectiveness of new services</a:t>
            </a:r>
            <a:endParaRPr/>
          </a:p>
        </p:txBody>
      </p:sp>
      <p:cxnSp>
        <p:nvCxnSpPr>
          <p:cNvPr id="107" name="Google Shape;107;g32a8077de46_0_17"/>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pic>
        <p:nvPicPr>
          <p:cNvPr descr="A purple and white diagonally cut&#10;&#10;Description automatically generated" id="108" name="Google Shape;108;g32a8077de46_0_17"/>
          <p:cNvPicPr preferRelativeResize="0"/>
          <p:nvPr/>
        </p:nvPicPr>
        <p:blipFill rotWithShape="1">
          <a:blip r:embed="rId3">
            <a:alphaModFix/>
          </a:blip>
          <a:srcRect b="0" l="0" r="0" t="0"/>
          <a:stretch/>
        </p:blipFill>
        <p:spPr>
          <a:xfrm rot="10800000">
            <a:off x="7708943" y="3827206"/>
            <a:ext cx="1435056" cy="131629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4"/>
          <p:cNvSpPr/>
          <p:nvPr/>
        </p:nvSpPr>
        <p:spPr>
          <a:xfrm rot="10775840">
            <a:off x="5498985" y="2666582"/>
            <a:ext cx="1195230" cy="493323"/>
          </a:xfrm>
          <a:prstGeom prst="leftArrow">
            <a:avLst>
              <a:gd fmla="val 60000" name="adj1"/>
              <a:gd fmla="val 50000" name="adj2"/>
            </a:avLst>
          </a:prstGeom>
          <a:solidFill>
            <a:srgbClr val="A4C2F4">
              <a:alpha val="8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14" name="Google Shape;114;p4"/>
          <p:cNvSpPr/>
          <p:nvPr/>
        </p:nvSpPr>
        <p:spPr>
          <a:xfrm>
            <a:off x="6730850" y="1349363"/>
            <a:ext cx="1895100" cy="3457800"/>
          </a:xfrm>
          <a:prstGeom prst="roundRect">
            <a:avLst>
              <a:gd fmla="val 16667" name="adj"/>
            </a:avLst>
          </a:prstGeom>
          <a:solidFill>
            <a:srgbClr val="23408E"/>
          </a:solidFill>
          <a:ln cap="flat" cmpd="sng" w="9525">
            <a:solidFill>
              <a:srgbClr val="2340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15" name="Google Shape;115;p4"/>
          <p:cNvSpPr/>
          <p:nvPr/>
        </p:nvSpPr>
        <p:spPr>
          <a:xfrm>
            <a:off x="3849125" y="1452000"/>
            <a:ext cx="2148300" cy="3137700"/>
          </a:xfrm>
          <a:prstGeom prst="ellipse">
            <a:avLst/>
          </a:prstGeom>
          <a:solidFill>
            <a:srgbClr val="6D9EEB"/>
          </a:solidFill>
          <a:ln cap="flat" cmpd="sng" w="25400">
            <a:solidFill>
              <a:srgbClr val="2340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1B75BC"/>
              </a:solidFill>
              <a:latin typeface="Roboto"/>
              <a:ea typeface="Roboto"/>
              <a:cs typeface="Roboto"/>
              <a:sym typeface="Roboto"/>
            </a:endParaRPr>
          </a:p>
        </p:txBody>
      </p:sp>
      <p:sp>
        <p:nvSpPr>
          <p:cNvPr id="116" name="Google Shape;116;p4"/>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SzPts val="3000"/>
              <a:buNone/>
            </a:pPr>
            <a:r>
              <a:rPr lang="en"/>
              <a:t>PFACs Can Contribute to Improved Outcomes</a:t>
            </a:r>
            <a:endParaRPr/>
          </a:p>
        </p:txBody>
      </p:sp>
      <p:grpSp>
        <p:nvGrpSpPr>
          <p:cNvPr id="117" name="Google Shape;117;p4"/>
          <p:cNvGrpSpPr/>
          <p:nvPr/>
        </p:nvGrpSpPr>
        <p:grpSpPr>
          <a:xfrm>
            <a:off x="734375" y="1342781"/>
            <a:ext cx="7754587" cy="3430979"/>
            <a:chOff x="-91378" y="221529"/>
            <a:chExt cx="6028600" cy="2803774"/>
          </a:xfrm>
        </p:grpSpPr>
        <p:sp>
          <p:nvSpPr>
            <p:cNvPr id="118" name="Google Shape;118;p4"/>
            <p:cNvSpPr txBox="1"/>
            <p:nvPr/>
          </p:nvSpPr>
          <p:spPr>
            <a:xfrm>
              <a:off x="4676922" y="1006184"/>
              <a:ext cx="1260300" cy="984300"/>
            </a:xfrm>
            <a:prstGeom prst="rect">
              <a:avLst/>
            </a:prstGeom>
            <a:noFill/>
            <a:ln>
              <a:noFill/>
            </a:ln>
          </p:spPr>
          <p:txBody>
            <a:bodyPr anchorCtr="0" anchor="ctr" bIns="7600" lIns="7600" spcFirstLastPara="1" rIns="7600" wrap="square" tIns="7600">
              <a:noAutofit/>
            </a:bodyPr>
            <a:lstStyle/>
            <a:p>
              <a:pPr indent="0" lvl="0" marL="0" marR="0" rtl="0" algn="ctr">
                <a:lnSpc>
                  <a:spcPct val="90000"/>
                </a:lnSpc>
                <a:spcBef>
                  <a:spcPts val="0"/>
                </a:spcBef>
                <a:spcAft>
                  <a:spcPts val="0"/>
                </a:spcAft>
                <a:buClr>
                  <a:srgbClr val="000000"/>
                </a:buClr>
                <a:buSzPts val="1200"/>
                <a:buFont typeface="Arial"/>
                <a:buNone/>
              </a:pPr>
              <a:r>
                <a:rPr b="1" i="0" lang="en" sz="1500" u="none" cap="none" strike="noStrike">
                  <a:solidFill>
                    <a:schemeClr val="dk1"/>
                  </a:solidFill>
                  <a:latin typeface="Roboto"/>
                  <a:ea typeface="Roboto"/>
                  <a:cs typeface="Roboto"/>
                  <a:sym typeface="Roboto"/>
                </a:rPr>
                <a:t>Improvements in quality, safety, experiences of care, and equity</a:t>
              </a:r>
              <a:endParaRPr b="1" i="0" sz="1700" u="none" cap="none" strike="noStrike">
                <a:solidFill>
                  <a:schemeClr val="dk1"/>
                </a:solidFill>
                <a:latin typeface="Roboto"/>
                <a:ea typeface="Roboto"/>
                <a:cs typeface="Roboto"/>
                <a:sym typeface="Roboto"/>
              </a:endParaRPr>
            </a:p>
          </p:txBody>
        </p:sp>
        <p:sp>
          <p:nvSpPr>
            <p:cNvPr id="119" name="Google Shape;119;p4"/>
            <p:cNvSpPr/>
            <p:nvPr/>
          </p:nvSpPr>
          <p:spPr>
            <a:xfrm rot="10794160">
              <a:off x="1128332" y="525959"/>
              <a:ext cx="1059602" cy="403562"/>
            </a:xfrm>
            <a:prstGeom prst="leftArrow">
              <a:avLst>
                <a:gd fmla="val 60000" name="adj1"/>
                <a:gd fmla="val 50000" name="adj2"/>
              </a:avLst>
            </a:prstGeom>
            <a:solidFill>
              <a:srgbClr val="65C9FF">
                <a:alpha val="6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20" name="Google Shape;120;p4"/>
            <p:cNvSpPr/>
            <p:nvPr/>
          </p:nvSpPr>
          <p:spPr>
            <a:xfrm>
              <a:off x="-91378" y="284815"/>
              <a:ext cx="1322400" cy="858000"/>
            </a:xfrm>
            <a:prstGeom prst="roundRect">
              <a:avLst>
                <a:gd fmla="val 10000" name="adj"/>
              </a:avLst>
            </a:prstGeom>
            <a:solidFill>
              <a:srgbClr val="64C9FF"/>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21" name="Google Shape;121;p4"/>
            <p:cNvSpPr txBox="1"/>
            <p:nvPr/>
          </p:nvSpPr>
          <p:spPr>
            <a:xfrm>
              <a:off x="-60320" y="221529"/>
              <a:ext cx="1260300" cy="996000"/>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rgbClr val="000000"/>
                </a:buClr>
                <a:buSzPts val="1300"/>
                <a:buFont typeface="Arial"/>
                <a:buNone/>
              </a:pPr>
              <a:r>
                <a:rPr b="1" lang="en" sz="1200">
                  <a:solidFill>
                    <a:schemeClr val="dk1"/>
                  </a:solidFill>
                  <a:latin typeface="Roboto"/>
                  <a:ea typeface="Roboto"/>
                  <a:cs typeface="Roboto"/>
                  <a:sym typeface="Roboto"/>
                </a:rPr>
                <a:t>Identifying</a:t>
              </a:r>
              <a:r>
                <a:rPr b="1" lang="en" sz="1200">
                  <a:solidFill>
                    <a:schemeClr val="dk1"/>
                  </a:solidFill>
                  <a:latin typeface="Roboto"/>
                  <a:ea typeface="Roboto"/>
                  <a:cs typeface="Roboto"/>
                  <a:sym typeface="Roboto"/>
                </a:rPr>
                <a:t> PFAs who are representative of the patients and families served by the hospital</a:t>
              </a:r>
              <a:endParaRPr b="1" i="0" sz="1200" u="none" cap="none" strike="noStrike">
                <a:solidFill>
                  <a:schemeClr val="dk1"/>
                </a:solidFill>
                <a:latin typeface="Roboto"/>
                <a:ea typeface="Roboto"/>
                <a:cs typeface="Roboto"/>
                <a:sym typeface="Roboto"/>
              </a:endParaRPr>
            </a:p>
          </p:txBody>
        </p:sp>
        <p:sp>
          <p:nvSpPr>
            <p:cNvPr id="122" name="Google Shape;122;p4"/>
            <p:cNvSpPr/>
            <p:nvPr/>
          </p:nvSpPr>
          <p:spPr>
            <a:xfrm rot="10800000">
              <a:off x="1163505" y="1451503"/>
              <a:ext cx="1016700" cy="417000"/>
            </a:xfrm>
            <a:prstGeom prst="leftArrow">
              <a:avLst>
                <a:gd fmla="val 60000" name="adj1"/>
                <a:gd fmla="val 50000" name="adj2"/>
              </a:avLst>
            </a:prstGeom>
            <a:solidFill>
              <a:srgbClr val="8BC34A">
                <a:alpha val="6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23" name="Google Shape;123;p4"/>
            <p:cNvSpPr/>
            <p:nvPr/>
          </p:nvSpPr>
          <p:spPr>
            <a:xfrm>
              <a:off x="-91378" y="1226059"/>
              <a:ext cx="1322400" cy="858000"/>
            </a:xfrm>
            <a:prstGeom prst="roundRect">
              <a:avLst>
                <a:gd fmla="val 10000" name="adj"/>
              </a:avLst>
            </a:prstGeom>
            <a:solidFill>
              <a:srgbClr val="92D050"/>
            </a:solidFill>
            <a:ln cap="flat" cmpd="sng" w="25400">
              <a:solidFill>
                <a:srgbClr val="2340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24" name="Google Shape;124;p4"/>
            <p:cNvSpPr txBox="1"/>
            <p:nvPr/>
          </p:nvSpPr>
          <p:spPr>
            <a:xfrm>
              <a:off x="2535014" y="1006900"/>
              <a:ext cx="1260300" cy="996000"/>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rgbClr val="000000"/>
                </a:buClr>
                <a:buSzPts val="1300"/>
                <a:buFont typeface="Arial"/>
                <a:buNone/>
              </a:pPr>
              <a:r>
                <a:rPr b="1" i="0" lang="en" sz="1300" u="none" cap="none" strike="noStrike">
                  <a:solidFill>
                    <a:schemeClr val="dk1"/>
                  </a:solidFill>
                  <a:latin typeface="Roboto"/>
                  <a:ea typeface="Roboto"/>
                  <a:cs typeface="Roboto"/>
                  <a:sym typeface="Roboto"/>
                </a:rPr>
                <a:t>L</a:t>
              </a:r>
              <a:r>
                <a:rPr b="1" i="0" lang="en" sz="1400" u="none" cap="none" strike="noStrike">
                  <a:solidFill>
                    <a:schemeClr val="dk1"/>
                  </a:solidFill>
                  <a:latin typeface="Roboto"/>
                  <a:ea typeface="Roboto"/>
                  <a:cs typeface="Roboto"/>
                  <a:sym typeface="Roboto"/>
                </a:rPr>
                <a:t>earning from those most likely to experience health inequities</a:t>
              </a:r>
              <a:endParaRPr b="1" i="0" sz="1500" u="none" cap="none" strike="noStrike">
                <a:solidFill>
                  <a:schemeClr val="dk1"/>
                </a:solidFill>
                <a:latin typeface="Roboto"/>
                <a:ea typeface="Roboto"/>
                <a:cs typeface="Roboto"/>
                <a:sym typeface="Roboto"/>
              </a:endParaRPr>
            </a:p>
          </p:txBody>
        </p:sp>
        <p:sp>
          <p:nvSpPr>
            <p:cNvPr id="125" name="Google Shape;125;p4"/>
            <p:cNvSpPr/>
            <p:nvPr/>
          </p:nvSpPr>
          <p:spPr>
            <a:xfrm rot="10774507">
              <a:off x="1102692" y="2384986"/>
              <a:ext cx="1051829" cy="403132"/>
            </a:xfrm>
            <a:prstGeom prst="leftArrow">
              <a:avLst>
                <a:gd fmla="val 60000" name="adj1"/>
                <a:gd fmla="val 50000" name="adj2"/>
              </a:avLst>
            </a:prstGeom>
            <a:solidFill>
              <a:srgbClr val="C48CFF">
                <a:alpha val="6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26" name="Google Shape;126;p4"/>
            <p:cNvSpPr/>
            <p:nvPr/>
          </p:nvSpPr>
          <p:spPr>
            <a:xfrm>
              <a:off x="-91378" y="2167303"/>
              <a:ext cx="1322400" cy="858000"/>
            </a:xfrm>
            <a:prstGeom prst="roundRect">
              <a:avLst>
                <a:gd fmla="val 10000" name="adj"/>
              </a:avLst>
            </a:prstGeom>
            <a:solidFill>
              <a:srgbClr val="C48CFF"/>
            </a:solidFill>
            <a:ln cap="flat" cmpd="sng" w="25400">
              <a:solidFill>
                <a:srgbClr val="23408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27" name="Google Shape;127;p4"/>
            <p:cNvSpPr txBox="1"/>
            <p:nvPr/>
          </p:nvSpPr>
          <p:spPr>
            <a:xfrm>
              <a:off x="-60320" y="1363001"/>
              <a:ext cx="1260300" cy="584100"/>
            </a:xfrm>
            <a:prstGeom prst="rect">
              <a:avLst/>
            </a:prstGeom>
            <a:noFill/>
            <a:ln>
              <a:noFill/>
            </a:ln>
          </p:spPr>
          <p:txBody>
            <a:bodyPr anchorCtr="0" anchor="ctr" bIns="24750" lIns="24750" spcFirstLastPara="1" rIns="24750" wrap="square" tIns="24750">
              <a:spAutoFit/>
            </a:bodyPr>
            <a:lstStyle/>
            <a:p>
              <a:pPr indent="0" lvl="0" marL="0" marR="0" rtl="0" algn="ctr">
                <a:lnSpc>
                  <a:spcPct val="90000"/>
                </a:lnSpc>
                <a:spcBef>
                  <a:spcPts val="0"/>
                </a:spcBef>
                <a:spcAft>
                  <a:spcPts val="0"/>
                </a:spcAft>
                <a:buClr>
                  <a:srgbClr val="000000"/>
                </a:buClr>
                <a:buSzPts val="1300"/>
                <a:buFont typeface="Arial"/>
                <a:buNone/>
              </a:pPr>
              <a:r>
                <a:rPr b="1" i="0" lang="en" sz="1200" u="none" cap="none" strike="noStrike">
                  <a:solidFill>
                    <a:schemeClr val="dk1"/>
                  </a:solidFill>
                  <a:latin typeface="Roboto"/>
                  <a:ea typeface="Roboto"/>
                  <a:cs typeface="Roboto"/>
                  <a:sym typeface="Roboto"/>
                </a:rPr>
                <a:t>Cultivating an climate where all PFAs are supported and feel like their input matters</a:t>
              </a:r>
              <a:endParaRPr b="1" i="0" sz="1300" u="none" cap="none" strike="noStrike">
                <a:solidFill>
                  <a:schemeClr val="dk1"/>
                </a:solidFill>
                <a:latin typeface="Roboto"/>
                <a:ea typeface="Roboto"/>
                <a:cs typeface="Roboto"/>
                <a:sym typeface="Roboto"/>
              </a:endParaRPr>
            </a:p>
          </p:txBody>
        </p:sp>
      </p:grpSp>
      <p:sp>
        <p:nvSpPr>
          <p:cNvPr id="128" name="Google Shape;128;p4"/>
          <p:cNvSpPr txBox="1"/>
          <p:nvPr/>
        </p:nvSpPr>
        <p:spPr>
          <a:xfrm>
            <a:off x="778178" y="3902102"/>
            <a:ext cx="1621200" cy="881100"/>
          </a:xfrm>
          <a:prstGeom prst="rect">
            <a:avLst/>
          </a:prstGeom>
          <a:noFill/>
          <a:ln>
            <a:noFill/>
          </a:ln>
        </p:spPr>
        <p:txBody>
          <a:bodyPr anchorCtr="0" anchor="ctr" bIns="24750" lIns="24750" spcFirstLastPara="1" rIns="24750" wrap="square" tIns="24750">
            <a:spAutoFit/>
          </a:bodyPr>
          <a:lstStyle/>
          <a:p>
            <a:pPr indent="0" lvl="0" marL="0" marR="0" rtl="0" algn="ctr">
              <a:lnSpc>
                <a:spcPct val="90000"/>
              </a:lnSpc>
              <a:spcBef>
                <a:spcPts val="0"/>
              </a:spcBef>
              <a:spcAft>
                <a:spcPts val="0"/>
              </a:spcAft>
              <a:buClr>
                <a:srgbClr val="000000"/>
              </a:buClr>
              <a:buSzPts val="1300"/>
              <a:buFont typeface="Arial"/>
              <a:buNone/>
            </a:pPr>
            <a:r>
              <a:rPr b="1" i="0" lang="en" sz="1200" u="none" cap="none" strike="noStrike">
                <a:solidFill>
                  <a:schemeClr val="dk1"/>
                </a:solidFill>
                <a:latin typeface="Roboto"/>
                <a:ea typeface="Roboto"/>
                <a:cs typeface="Roboto"/>
                <a:sym typeface="Roboto"/>
              </a:rPr>
              <a:t>Including a </a:t>
            </a:r>
            <a:r>
              <a:rPr b="1" lang="en" sz="1200">
                <a:solidFill>
                  <a:schemeClr val="dk1"/>
                </a:solidFill>
                <a:latin typeface="Roboto"/>
                <a:ea typeface="Roboto"/>
                <a:cs typeface="Roboto"/>
                <a:sym typeface="Roboto"/>
              </a:rPr>
              <a:t>representative </a:t>
            </a:r>
            <a:r>
              <a:rPr b="1" i="0" lang="en" sz="1200" u="none" cap="none" strike="noStrike">
                <a:solidFill>
                  <a:schemeClr val="dk1"/>
                </a:solidFill>
                <a:latin typeface="Roboto"/>
                <a:ea typeface="Roboto"/>
                <a:cs typeface="Roboto"/>
                <a:sym typeface="Roboto"/>
              </a:rPr>
              <a:t>group of patients and families in </a:t>
            </a:r>
            <a:r>
              <a:rPr b="1" lang="en" sz="1200">
                <a:solidFill>
                  <a:schemeClr val="dk1"/>
                </a:solidFill>
                <a:latin typeface="Roboto"/>
                <a:ea typeface="Roboto"/>
                <a:cs typeface="Roboto"/>
                <a:sym typeface="Roboto"/>
              </a:rPr>
              <a:t>health equity</a:t>
            </a:r>
            <a:r>
              <a:rPr b="1" i="0" lang="en" sz="1200" u="none" cap="none" strike="noStrike">
                <a:solidFill>
                  <a:schemeClr val="dk1"/>
                </a:solidFill>
                <a:latin typeface="Roboto"/>
                <a:ea typeface="Roboto"/>
                <a:cs typeface="Roboto"/>
                <a:sym typeface="Roboto"/>
              </a:rPr>
              <a:t> initiatives </a:t>
            </a:r>
            <a:endParaRPr b="1" i="0" sz="1300" u="none" cap="none" strike="noStrike">
              <a:solidFill>
                <a:schemeClr val="dk1"/>
              </a:solidFill>
              <a:latin typeface="Roboto"/>
              <a:ea typeface="Roboto"/>
              <a:cs typeface="Roboto"/>
              <a:sym typeface="Roboto"/>
            </a:endParaRPr>
          </a:p>
        </p:txBody>
      </p:sp>
      <p:cxnSp>
        <p:nvCxnSpPr>
          <p:cNvPr id="129" name="Google Shape;129;p4"/>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pic>
        <p:nvPicPr>
          <p:cNvPr descr="A purple and white diagonally cut&#10;&#10;Description automatically generated" id="134" name="Google Shape;134;p8"/>
          <p:cNvPicPr preferRelativeResize="0"/>
          <p:nvPr/>
        </p:nvPicPr>
        <p:blipFill rotWithShape="1">
          <a:blip r:embed="rId3">
            <a:alphaModFix/>
          </a:blip>
          <a:srcRect b="0" l="0" r="0" t="0"/>
          <a:stretch/>
        </p:blipFill>
        <p:spPr>
          <a:xfrm rot="10800000">
            <a:off x="7708942" y="3827206"/>
            <a:ext cx="1435057" cy="1316294"/>
          </a:xfrm>
          <a:prstGeom prst="rect">
            <a:avLst/>
          </a:prstGeom>
          <a:noFill/>
          <a:ln>
            <a:noFill/>
          </a:ln>
        </p:spPr>
      </p:pic>
      <p:sp>
        <p:nvSpPr>
          <p:cNvPr id="135" name="Google Shape;135;p8"/>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fontScale="90000"/>
          </a:bodyPr>
          <a:lstStyle/>
          <a:p>
            <a:pPr indent="0" lvl="0" marL="0" rtl="0" algn="l">
              <a:lnSpc>
                <a:spcPct val="100000"/>
              </a:lnSpc>
              <a:spcBef>
                <a:spcPts val="0"/>
              </a:spcBef>
              <a:spcAft>
                <a:spcPts val="0"/>
              </a:spcAft>
              <a:buSzPct val="100000"/>
              <a:buNone/>
            </a:pPr>
            <a:r>
              <a:rPr lang="en"/>
              <a:t>What is Needed to Advance PFAC Representation</a:t>
            </a:r>
            <a:endParaRPr/>
          </a:p>
        </p:txBody>
      </p:sp>
      <p:grpSp>
        <p:nvGrpSpPr>
          <p:cNvPr id="136" name="Google Shape;136;p8"/>
          <p:cNvGrpSpPr/>
          <p:nvPr/>
        </p:nvGrpSpPr>
        <p:grpSpPr>
          <a:xfrm>
            <a:off x="1705584" y="1402338"/>
            <a:ext cx="5691447" cy="3201119"/>
            <a:chOff x="0" y="82017"/>
            <a:chExt cx="5691447" cy="3201119"/>
          </a:xfrm>
        </p:grpSpPr>
        <p:sp>
          <p:nvSpPr>
            <p:cNvPr id="137" name="Google Shape;137;p8"/>
            <p:cNvSpPr/>
            <p:nvPr/>
          </p:nvSpPr>
          <p:spPr>
            <a:xfrm>
              <a:off x="0" y="259137"/>
              <a:ext cx="5691447" cy="302399"/>
            </a:xfrm>
            <a:prstGeom prst="rect">
              <a:avLst/>
            </a:prstGeom>
            <a:solidFill>
              <a:srgbClr val="1B75BC">
                <a:alpha val="2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38" name="Google Shape;138;p8"/>
            <p:cNvSpPr/>
            <p:nvPr/>
          </p:nvSpPr>
          <p:spPr>
            <a:xfrm>
              <a:off x="284572" y="82017"/>
              <a:ext cx="4364898" cy="354240"/>
            </a:xfrm>
            <a:prstGeom prst="roundRect">
              <a:avLst>
                <a:gd fmla="val 16667" name="adj"/>
              </a:avLst>
            </a:prstGeom>
            <a:solidFill>
              <a:schemeClr val="lt1"/>
            </a:solidFill>
            <a:ln cap="flat" cmpd="sng" w="25400">
              <a:solidFill>
                <a:srgbClr val="CF95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39" name="Google Shape;139;p8"/>
            <p:cNvSpPr txBox="1"/>
            <p:nvPr/>
          </p:nvSpPr>
          <p:spPr>
            <a:xfrm>
              <a:off x="301865" y="99310"/>
              <a:ext cx="3949426" cy="319654"/>
            </a:xfrm>
            <a:prstGeom prst="rect">
              <a:avLst/>
            </a:prstGeom>
            <a:noFill/>
            <a:ln>
              <a:noFill/>
            </a:ln>
          </p:spPr>
          <p:txBody>
            <a:bodyPr anchorCtr="0" anchor="ctr" bIns="0" lIns="150575" spcFirstLastPara="1" rIns="150575" wrap="square" tIns="0">
              <a:noAutofit/>
            </a:bodyPr>
            <a:lstStyle/>
            <a:p>
              <a:pPr indent="0" lvl="0" marL="0" marR="0" rtl="0" algn="l">
                <a:lnSpc>
                  <a:spcPct val="90000"/>
                </a:lnSpc>
                <a:spcBef>
                  <a:spcPts val="0"/>
                </a:spcBef>
                <a:spcAft>
                  <a:spcPts val="0"/>
                </a:spcAft>
                <a:buClr>
                  <a:srgbClr val="000000"/>
                </a:buClr>
                <a:buSzPts val="1200"/>
                <a:buFont typeface="Arial"/>
                <a:buNone/>
              </a:pPr>
              <a:r>
                <a:rPr b="1" i="0" lang="en" sz="1200" u="none" cap="none" strike="noStrike">
                  <a:solidFill>
                    <a:schemeClr val="dk1"/>
                  </a:solidFill>
                  <a:latin typeface="Roboto"/>
                  <a:ea typeface="Roboto"/>
                  <a:cs typeface="Roboto"/>
                  <a:sym typeface="Roboto"/>
                </a:rPr>
                <a:t>1. Define Goals for </a:t>
              </a:r>
              <a:r>
                <a:rPr b="1" lang="en" sz="1200">
                  <a:solidFill>
                    <a:schemeClr val="dk1"/>
                  </a:solidFill>
                  <a:latin typeface="Roboto"/>
                  <a:ea typeface="Roboto"/>
                  <a:cs typeface="Roboto"/>
                  <a:sym typeface="Roboto"/>
                </a:rPr>
                <a:t>the PFAC</a:t>
              </a:r>
              <a:endParaRPr b="1" i="0" sz="1400" u="none" cap="none" strike="noStrike">
                <a:solidFill>
                  <a:schemeClr val="dk1"/>
                </a:solidFill>
                <a:latin typeface="Roboto"/>
                <a:ea typeface="Roboto"/>
                <a:cs typeface="Roboto"/>
                <a:sym typeface="Roboto"/>
              </a:endParaRPr>
            </a:p>
          </p:txBody>
        </p:sp>
        <p:sp>
          <p:nvSpPr>
            <p:cNvPr id="140" name="Google Shape;140;p8"/>
            <p:cNvSpPr/>
            <p:nvPr/>
          </p:nvSpPr>
          <p:spPr>
            <a:xfrm>
              <a:off x="0" y="803457"/>
              <a:ext cx="5691447" cy="302399"/>
            </a:xfrm>
            <a:prstGeom prst="rect">
              <a:avLst/>
            </a:prstGeom>
            <a:solidFill>
              <a:srgbClr val="1B75BC">
                <a:alpha val="2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41" name="Google Shape;141;p8"/>
            <p:cNvSpPr/>
            <p:nvPr/>
          </p:nvSpPr>
          <p:spPr>
            <a:xfrm>
              <a:off x="284572" y="626337"/>
              <a:ext cx="4364898" cy="354240"/>
            </a:xfrm>
            <a:prstGeom prst="roundRect">
              <a:avLst>
                <a:gd fmla="val 16667" name="adj"/>
              </a:avLst>
            </a:prstGeom>
            <a:solidFill>
              <a:schemeClr val="lt1"/>
            </a:solidFill>
            <a:ln cap="flat" cmpd="sng" w="25400">
              <a:solidFill>
                <a:srgbClr val="CF95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42" name="Google Shape;142;p8"/>
            <p:cNvSpPr txBox="1"/>
            <p:nvPr/>
          </p:nvSpPr>
          <p:spPr>
            <a:xfrm>
              <a:off x="301865" y="643630"/>
              <a:ext cx="3949426" cy="319654"/>
            </a:xfrm>
            <a:prstGeom prst="rect">
              <a:avLst/>
            </a:prstGeom>
            <a:noFill/>
            <a:ln>
              <a:noFill/>
            </a:ln>
          </p:spPr>
          <p:txBody>
            <a:bodyPr anchorCtr="0" anchor="ctr" bIns="0" lIns="150575" spcFirstLastPara="1" rIns="150575" wrap="square" tIns="0">
              <a:noAutofit/>
            </a:bodyPr>
            <a:lstStyle/>
            <a:p>
              <a:pPr indent="0" lvl="0" marL="0" marR="0" rtl="0" algn="l">
                <a:lnSpc>
                  <a:spcPct val="90000"/>
                </a:lnSpc>
                <a:spcBef>
                  <a:spcPts val="0"/>
                </a:spcBef>
                <a:spcAft>
                  <a:spcPts val="0"/>
                </a:spcAft>
                <a:buClr>
                  <a:srgbClr val="000000"/>
                </a:buClr>
                <a:buSzPts val="1200"/>
                <a:buFont typeface="Arial"/>
                <a:buNone/>
              </a:pPr>
              <a:r>
                <a:rPr b="1" i="0" lang="en" sz="1200" u="none" cap="none" strike="noStrike">
                  <a:solidFill>
                    <a:schemeClr val="dk1"/>
                  </a:solidFill>
                  <a:latin typeface="Roboto"/>
                  <a:ea typeface="Roboto"/>
                  <a:cs typeface="Roboto"/>
                  <a:sym typeface="Roboto"/>
                </a:rPr>
                <a:t>2</a:t>
              </a:r>
              <a:r>
                <a:rPr b="1" i="0" lang="en" sz="1400" u="none" cap="none" strike="noStrike">
                  <a:solidFill>
                    <a:schemeClr val="dk1"/>
                  </a:solidFill>
                  <a:latin typeface="Roboto"/>
                  <a:ea typeface="Roboto"/>
                  <a:cs typeface="Roboto"/>
                  <a:sym typeface="Roboto"/>
                </a:rPr>
                <a:t>. </a:t>
              </a:r>
              <a:r>
                <a:rPr b="1" i="0" lang="en" sz="1200" u="none" cap="none" strike="noStrike">
                  <a:solidFill>
                    <a:schemeClr val="dk1"/>
                  </a:solidFill>
                  <a:latin typeface="Roboto"/>
                  <a:ea typeface="Roboto"/>
                  <a:cs typeface="Roboto"/>
                  <a:sym typeface="Roboto"/>
                </a:rPr>
                <a:t>Recruit to Increase PFA </a:t>
              </a:r>
              <a:r>
                <a:rPr b="1" lang="en" sz="1200">
                  <a:solidFill>
                    <a:schemeClr val="dk1"/>
                  </a:solidFill>
                  <a:latin typeface="Roboto"/>
                  <a:ea typeface="Roboto"/>
                  <a:cs typeface="Roboto"/>
                  <a:sym typeface="Roboto"/>
                </a:rPr>
                <a:t>Representativeness</a:t>
              </a:r>
              <a:endParaRPr b="1" i="0" sz="1400" u="none" cap="none" strike="noStrike">
                <a:solidFill>
                  <a:schemeClr val="dk1"/>
                </a:solidFill>
                <a:latin typeface="Roboto"/>
                <a:ea typeface="Roboto"/>
                <a:cs typeface="Roboto"/>
                <a:sym typeface="Roboto"/>
              </a:endParaRPr>
            </a:p>
          </p:txBody>
        </p:sp>
        <p:sp>
          <p:nvSpPr>
            <p:cNvPr id="143" name="Google Shape;143;p8"/>
            <p:cNvSpPr/>
            <p:nvPr/>
          </p:nvSpPr>
          <p:spPr>
            <a:xfrm>
              <a:off x="0" y="1356404"/>
              <a:ext cx="5691447" cy="302399"/>
            </a:xfrm>
            <a:prstGeom prst="rect">
              <a:avLst/>
            </a:prstGeom>
            <a:solidFill>
              <a:srgbClr val="1B75BC">
                <a:alpha val="2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44" name="Google Shape;144;p8"/>
            <p:cNvSpPr/>
            <p:nvPr/>
          </p:nvSpPr>
          <p:spPr>
            <a:xfrm>
              <a:off x="284571" y="1170657"/>
              <a:ext cx="4364899" cy="354240"/>
            </a:xfrm>
            <a:prstGeom prst="roundRect">
              <a:avLst>
                <a:gd fmla="val 16667" name="adj"/>
              </a:avLst>
            </a:prstGeom>
            <a:solidFill>
              <a:schemeClr val="lt1"/>
            </a:solidFill>
            <a:ln cap="flat" cmpd="sng" w="25400">
              <a:solidFill>
                <a:srgbClr val="CF95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45" name="Google Shape;145;p8"/>
            <p:cNvSpPr txBox="1"/>
            <p:nvPr/>
          </p:nvSpPr>
          <p:spPr>
            <a:xfrm>
              <a:off x="301863" y="1187950"/>
              <a:ext cx="4347607" cy="319654"/>
            </a:xfrm>
            <a:prstGeom prst="rect">
              <a:avLst/>
            </a:prstGeom>
            <a:noFill/>
            <a:ln>
              <a:noFill/>
            </a:ln>
          </p:spPr>
          <p:txBody>
            <a:bodyPr anchorCtr="0" anchor="ctr" bIns="0" lIns="150575" spcFirstLastPara="1" rIns="150575" wrap="square" tIns="0">
              <a:noAutofit/>
            </a:bodyPr>
            <a:lstStyle/>
            <a:p>
              <a:pPr indent="0" lvl="0" marL="0" marR="0" rtl="0" algn="l">
                <a:lnSpc>
                  <a:spcPct val="90000"/>
                </a:lnSpc>
                <a:spcBef>
                  <a:spcPts val="0"/>
                </a:spcBef>
                <a:spcAft>
                  <a:spcPts val="0"/>
                </a:spcAft>
                <a:buClr>
                  <a:srgbClr val="000000"/>
                </a:buClr>
                <a:buSzPts val="1200"/>
                <a:buFont typeface="Arial"/>
                <a:buNone/>
              </a:pPr>
              <a:r>
                <a:rPr b="1" i="0" lang="en" sz="1200" u="none" cap="none" strike="noStrike">
                  <a:solidFill>
                    <a:schemeClr val="dk1"/>
                  </a:solidFill>
                  <a:latin typeface="Roboto"/>
                  <a:ea typeface="Roboto"/>
                  <a:cs typeface="Roboto"/>
                  <a:sym typeface="Roboto"/>
                </a:rPr>
                <a:t>3. </a:t>
              </a:r>
              <a:r>
                <a:rPr b="1" lang="en" sz="1200">
                  <a:solidFill>
                    <a:schemeClr val="dk1"/>
                  </a:solidFill>
                  <a:latin typeface="Roboto"/>
                  <a:ea typeface="Roboto"/>
                  <a:cs typeface="Roboto"/>
                  <a:sym typeface="Roboto"/>
                </a:rPr>
                <a:t>Explore and Use Structures that Facilitate Participation</a:t>
              </a:r>
              <a:endParaRPr b="1" i="0" sz="1400" u="none" cap="none" strike="noStrike">
                <a:solidFill>
                  <a:schemeClr val="dk1"/>
                </a:solidFill>
                <a:latin typeface="Roboto"/>
                <a:ea typeface="Roboto"/>
                <a:cs typeface="Roboto"/>
                <a:sym typeface="Roboto"/>
              </a:endParaRPr>
            </a:p>
          </p:txBody>
        </p:sp>
        <p:sp>
          <p:nvSpPr>
            <p:cNvPr id="146" name="Google Shape;146;p8"/>
            <p:cNvSpPr/>
            <p:nvPr/>
          </p:nvSpPr>
          <p:spPr>
            <a:xfrm>
              <a:off x="0" y="1892096"/>
              <a:ext cx="5691447" cy="302399"/>
            </a:xfrm>
            <a:prstGeom prst="rect">
              <a:avLst/>
            </a:prstGeom>
            <a:solidFill>
              <a:srgbClr val="1B75BC">
                <a:alpha val="2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47" name="Google Shape;147;p8"/>
            <p:cNvSpPr/>
            <p:nvPr/>
          </p:nvSpPr>
          <p:spPr>
            <a:xfrm>
              <a:off x="284572" y="1714977"/>
              <a:ext cx="4364898" cy="354240"/>
            </a:xfrm>
            <a:prstGeom prst="roundRect">
              <a:avLst>
                <a:gd fmla="val 16667" name="adj"/>
              </a:avLst>
            </a:prstGeom>
            <a:solidFill>
              <a:schemeClr val="lt1"/>
            </a:solidFill>
            <a:ln cap="flat" cmpd="sng" w="25400">
              <a:solidFill>
                <a:srgbClr val="CF95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48" name="Google Shape;148;p8"/>
            <p:cNvSpPr txBox="1"/>
            <p:nvPr/>
          </p:nvSpPr>
          <p:spPr>
            <a:xfrm>
              <a:off x="301866" y="1732279"/>
              <a:ext cx="4193100" cy="319800"/>
            </a:xfrm>
            <a:prstGeom prst="rect">
              <a:avLst/>
            </a:prstGeom>
            <a:noFill/>
            <a:ln>
              <a:noFill/>
            </a:ln>
          </p:spPr>
          <p:txBody>
            <a:bodyPr anchorCtr="0" anchor="ctr" bIns="0" lIns="150575" spcFirstLastPara="1" rIns="150575" wrap="square" tIns="0">
              <a:noAutofit/>
            </a:bodyPr>
            <a:lstStyle/>
            <a:p>
              <a:pPr indent="0" lvl="0" marL="0" marR="0" rtl="0" algn="l">
                <a:lnSpc>
                  <a:spcPct val="90000"/>
                </a:lnSpc>
                <a:spcBef>
                  <a:spcPts val="0"/>
                </a:spcBef>
                <a:spcAft>
                  <a:spcPts val="0"/>
                </a:spcAft>
                <a:buClr>
                  <a:srgbClr val="000000"/>
                </a:buClr>
                <a:buSzPts val="1200"/>
                <a:buFont typeface="Arial"/>
                <a:buNone/>
              </a:pPr>
              <a:r>
                <a:rPr b="1" i="0" lang="en" sz="1200" u="none" cap="none" strike="noStrike">
                  <a:solidFill>
                    <a:schemeClr val="dk1"/>
                  </a:solidFill>
                  <a:latin typeface="Roboto"/>
                  <a:ea typeface="Roboto"/>
                  <a:cs typeface="Roboto"/>
                  <a:sym typeface="Roboto"/>
                </a:rPr>
                <a:t>4. </a:t>
              </a:r>
              <a:r>
                <a:rPr b="1" lang="en" sz="1200">
                  <a:solidFill>
                    <a:schemeClr val="dk1"/>
                  </a:solidFill>
                  <a:latin typeface="Roboto"/>
                  <a:ea typeface="Roboto"/>
                  <a:cs typeface="Roboto"/>
                  <a:sym typeface="Roboto"/>
                </a:rPr>
                <a:t>Support Welcoming Practices and Provide Training</a:t>
              </a:r>
              <a:endParaRPr b="1" i="0" sz="1400" u="none" cap="none" strike="noStrike">
                <a:solidFill>
                  <a:schemeClr val="dk1"/>
                </a:solidFill>
                <a:latin typeface="Roboto"/>
                <a:ea typeface="Roboto"/>
                <a:cs typeface="Roboto"/>
                <a:sym typeface="Roboto"/>
              </a:endParaRPr>
            </a:p>
          </p:txBody>
        </p:sp>
        <p:sp>
          <p:nvSpPr>
            <p:cNvPr id="149" name="Google Shape;149;p8"/>
            <p:cNvSpPr/>
            <p:nvPr/>
          </p:nvSpPr>
          <p:spPr>
            <a:xfrm>
              <a:off x="0" y="2436416"/>
              <a:ext cx="5691447" cy="302399"/>
            </a:xfrm>
            <a:prstGeom prst="rect">
              <a:avLst/>
            </a:prstGeom>
            <a:solidFill>
              <a:srgbClr val="1B75BC">
                <a:alpha val="2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50" name="Google Shape;150;p8"/>
            <p:cNvSpPr/>
            <p:nvPr/>
          </p:nvSpPr>
          <p:spPr>
            <a:xfrm>
              <a:off x="284572" y="2259296"/>
              <a:ext cx="4364898" cy="354240"/>
            </a:xfrm>
            <a:prstGeom prst="roundRect">
              <a:avLst>
                <a:gd fmla="val 16667" name="adj"/>
              </a:avLst>
            </a:prstGeom>
            <a:solidFill>
              <a:schemeClr val="lt1"/>
            </a:solidFill>
            <a:ln cap="flat" cmpd="sng" w="25400">
              <a:solidFill>
                <a:srgbClr val="CF95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51" name="Google Shape;151;p8"/>
            <p:cNvSpPr txBox="1"/>
            <p:nvPr/>
          </p:nvSpPr>
          <p:spPr>
            <a:xfrm>
              <a:off x="301865" y="2276589"/>
              <a:ext cx="3949426" cy="319654"/>
            </a:xfrm>
            <a:prstGeom prst="rect">
              <a:avLst/>
            </a:prstGeom>
            <a:noFill/>
            <a:ln>
              <a:noFill/>
            </a:ln>
          </p:spPr>
          <p:txBody>
            <a:bodyPr anchorCtr="0" anchor="ctr" bIns="0" lIns="150575" spcFirstLastPara="1" rIns="150575" wrap="square" tIns="0">
              <a:noAutofit/>
            </a:bodyPr>
            <a:lstStyle/>
            <a:p>
              <a:pPr indent="0" lvl="0" marL="0" marR="0" rtl="0" algn="l">
                <a:lnSpc>
                  <a:spcPct val="90000"/>
                </a:lnSpc>
                <a:spcBef>
                  <a:spcPts val="0"/>
                </a:spcBef>
                <a:spcAft>
                  <a:spcPts val="0"/>
                </a:spcAft>
                <a:buClr>
                  <a:srgbClr val="000000"/>
                </a:buClr>
                <a:buSzPts val="1200"/>
                <a:buFont typeface="Arial"/>
                <a:buNone/>
              </a:pPr>
              <a:r>
                <a:rPr b="1" i="0" lang="en" sz="1200" u="none" cap="none" strike="noStrike">
                  <a:solidFill>
                    <a:schemeClr val="dk1"/>
                  </a:solidFill>
                  <a:latin typeface="Roboto"/>
                  <a:ea typeface="Roboto"/>
                  <a:cs typeface="Roboto"/>
                  <a:sym typeface="Roboto"/>
                </a:rPr>
                <a:t>5. Partner with PFACs in H</a:t>
              </a:r>
              <a:r>
                <a:rPr b="1" lang="en" sz="1200">
                  <a:solidFill>
                    <a:schemeClr val="dk1"/>
                  </a:solidFill>
                  <a:latin typeface="Roboto"/>
                  <a:ea typeface="Roboto"/>
                  <a:cs typeface="Roboto"/>
                  <a:sym typeface="Roboto"/>
                </a:rPr>
                <a:t>ealth Equity </a:t>
              </a:r>
              <a:r>
                <a:rPr b="1" i="0" lang="en" sz="1200" u="none" cap="none" strike="noStrike">
                  <a:solidFill>
                    <a:schemeClr val="dk1"/>
                  </a:solidFill>
                  <a:latin typeface="Roboto"/>
                  <a:ea typeface="Roboto"/>
                  <a:cs typeface="Roboto"/>
                  <a:sym typeface="Roboto"/>
                </a:rPr>
                <a:t>Initiatives</a:t>
              </a:r>
              <a:endParaRPr b="1" i="0" sz="1400" u="none" cap="none" strike="noStrike">
                <a:solidFill>
                  <a:schemeClr val="dk1"/>
                </a:solidFill>
                <a:latin typeface="Roboto"/>
                <a:ea typeface="Roboto"/>
                <a:cs typeface="Roboto"/>
                <a:sym typeface="Roboto"/>
              </a:endParaRPr>
            </a:p>
          </p:txBody>
        </p:sp>
        <p:sp>
          <p:nvSpPr>
            <p:cNvPr id="152" name="Google Shape;152;p8"/>
            <p:cNvSpPr/>
            <p:nvPr/>
          </p:nvSpPr>
          <p:spPr>
            <a:xfrm>
              <a:off x="0" y="2980737"/>
              <a:ext cx="5691447" cy="302399"/>
            </a:xfrm>
            <a:prstGeom prst="rect">
              <a:avLst/>
            </a:prstGeom>
            <a:solidFill>
              <a:srgbClr val="1B75BC">
                <a:alpha val="2509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53" name="Google Shape;153;p8"/>
            <p:cNvSpPr/>
            <p:nvPr/>
          </p:nvSpPr>
          <p:spPr>
            <a:xfrm>
              <a:off x="284572" y="2803616"/>
              <a:ext cx="4364898" cy="354240"/>
            </a:xfrm>
            <a:prstGeom prst="roundRect">
              <a:avLst>
                <a:gd fmla="val 16667" name="adj"/>
              </a:avLst>
            </a:prstGeom>
            <a:solidFill>
              <a:schemeClr val="lt1"/>
            </a:solidFill>
            <a:ln cap="flat" cmpd="sng" w="25400">
              <a:solidFill>
                <a:srgbClr val="CF95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Roboto"/>
                <a:ea typeface="Roboto"/>
                <a:cs typeface="Roboto"/>
                <a:sym typeface="Roboto"/>
              </a:endParaRPr>
            </a:p>
          </p:txBody>
        </p:sp>
        <p:sp>
          <p:nvSpPr>
            <p:cNvPr id="154" name="Google Shape;154;p8"/>
            <p:cNvSpPr txBox="1"/>
            <p:nvPr/>
          </p:nvSpPr>
          <p:spPr>
            <a:xfrm>
              <a:off x="301864" y="2820909"/>
              <a:ext cx="3892311" cy="319654"/>
            </a:xfrm>
            <a:prstGeom prst="rect">
              <a:avLst/>
            </a:prstGeom>
            <a:noFill/>
            <a:ln>
              <a:noFill/>
            </a:ln>
          </p:spPr>
          <p:txBody>
            <a:bodyPr anchorCtr="0" anchor="ctr" bIns="0" lIns="150575" spcFirstLastPara="1" rIns="150575" wrap="square" tIns="0">
              <a:noAutofit/>
            </a:bodyPr>
            <a:lstStyle/>
            <a:p>
              <a:pPr indent="0" lvl="0" marL="0" marR="0" rtl="0" algn="l">
                <a:lnSpc>
                  <a:spcPct val="90000"/>
                </a:lnSpc>
                <a:spcBef>
                  <a:spcPts val="0"/>
                </a:spcBef>
                <a:spcAft>
                  <a:spcPts val="0"/>
                </a:spcAft>
                <a:buClr>
                  <a:srgbClr val="000000"/>
                </a:buClr>
                <a:buSzPts val="1200"/>
                <a:buFont typeface="Arial"/>
                <a:buNone/>
              </a:pPr>
              <a:r>
                <a:rPr b="1" i="0" lang="en" sz="1200" u="none" cap="none" strike="noStrike">
                  <a:solidFill>
                    <a:schemeClr val="dk1"/>
                  </a:solidFill>
                  <a:latin typeface="Roboto"/>
                  <a:ea typeface="Roboto"/>
                  <a:cs typeface="Roboto"/>
                  <a:sym typeface="Roboto"/>
                </a:rPr>
                <a:t>6.  Sustain PFAC Progress</a:t>
              </a:r>
              <a:endParaRPr b="1" i="0" sz="1400" u="none" cap="none" strike="noStrike">
                <a:solidFill>
                  <a:schemeClr val="dk1"/>
                </a:solidFill>
                <a:latin typeface="Roboto"/>
                <a:ea typeface="Roboto"/>
                <a:cs typeface="Roboto"/>
                <a:sym typeface="Roboto"/>
              </a:endParaRPr>
            </a:p>
          </p:txBody>
        </p:sp>
      </p:grpSp>
      <p:sp>
        <p:nvSpPr>
          <p:cNvPr id="155" name="Google Shape;155;p8"/>
          <p:cNvSpPr txBox="1"/>
          <p:nvPr/>
        </p:nvSpPr>
        <p:spPr>
          <a:xfrm>
            <a:off x="387900" y="4822746"/>
            <a:ext cx="6885000" cy="408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 sz="900" u="sng" cap="none" strike="noStrike">
                <a:solidFill>
                  <a:srgbClr val="1B75BC"/>
                </a:solidFill>
                <a:latin typeface="Arial"/>
                <a:ea typeface="Arial"/>
                <a:cs typeface="Arial"/>
                <a:sym typeface="Arial"/>
                <a:hlinkClick r:id="rId4">
                  <a:extLst>
                    <a:ext uri="{A12FA001-AC4F-418D-AE19-62706E023703}">
                      <ahyp:hlinkClr val="tx"/>
                    </a:ext>
                  </a:extLst>
                </a:hlinkClick>
              </a:rPr>
              <a:t>Source: www.ipfcc.org/bestpractices/dei-and-pfacs/IPFCC_Strengthening_Diversity.pdf</a:t>
            </a:r>
            <a:endParaRPr b="0" i="0" sz="900" u="none" cap="none" strike="noStrike">
              <a:solidFill>
                <a:srgbClr val="1B75BC"/>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50"/>
              <a:buFont typeface="Arial"/>
              <a:buNone/>
            </a:pPr>
            <a:r>
              <a:t/>
            </a:r>
            <a:endParaRPr b="0" i="0" sz="1050" u="none" cap="none" strike="noStrike">
              <a:solidFill>
                <a:srgbClr val="000000"/>
              </a:solidFill>
              <a:latin typeface="Arial"/>
              <a:ea typeface="Arial"/>
              <a:cs typeface="Arial"/>
              <a:sym typeface="Arial"/>
            </a:endParaRPr>
          </a:p>
        </p:txBody>
      </p:sp>
      <p:cxnSp>
        <p:nvCxnSpPr>
          <p:cNvPr id="156" name="Google Shape;156;p8"/>
          <p:cNvCxnSpPr/>
          <p:nvPr/>
        </p:nvCxnSpPr>
        <p:spPr>
          <a:xfrm>
            <a:off x="482319" y="1141523"/>
            <a:ext cx="8137979" cy="0"/>
          </a:xfrm>
          <a:prstGeom prst="straightConnector1">
            <a:avLst/>
          </a:prstGeom>
          <a:noFill/>
          <a:ln cap="flat" cmpd="sng" w="19050">
            <a:solidFill>
              <a:srgbClr val="CF95FF"/>
            </a:solidFill>
            <a:prstDash val="solid"/>
            <a:round/>
            <a:headEnd len="sm" w="sm" type="none"/>
            <a:tailEnd len="sm" w="sm" type="none"/>
          </a:ln>
        </p:spPr>
      </p:cxnSp>
    </p:spTree>
  </p:cSld>
  <p:clrMapOvr>
    <a:masterClrMapping/>
  </p:clrMapOvr>
</p:sld>
</file>

<file path=ppt/theme/theme1.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